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24"/>
  </p:notesMasterIdLst>
  <p:handoutMasterIdLst>
    <p:handoutMasterId r:id="rId25"/>
  </p:handoutMasterIdLst>
  <p:sldIdLst>
    <p:sldId id="275" r:id="rId2"/>
    <p:sldId id="298" r:id="rId3"/>
    <p:sldId id="297" r:id="rId4"/>
    <p:sldId id="272" r:id="rId5"/>
    <p:sldId id="278" r:id="rId6"/>
    <p:sldId id="279" r:id="rId7"/>
    <p:sldId id="281" r:id="rId8"/>
    <p:sldId id="287" r:id="rId9"/>
    <p:sldId id="282" r:id="rId10"/>
    <p:sldId id="283" r:id="rId11"/>
    <p:sldId id="284" r:id="rId12"/>
    <p:sldId id="285" r:id="rId13"/>
    <p:sldId id="286" r:id="rId14"/>
    <p:sldId id="288" r:id="rId15"/>
    <p:sldId id="289" r:id="rId16"/>
    <p:sldId id="290" r:id="rId17"/>
    <p:sldId id="291" r:id="rId18"/>
    <p:sldId id="292" r:id="rId19"/>
    <p:sldId id="293" r:id="rId20"/>
    <p:sldId id="294" r:id="rId21"/>
    <p:sldId id="295"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ler, Sara Christina GIZ NP" initials="BSCGN" lastIdx="3" clrIdx="0">
    <p:extLst>
      <p:ext uri="{19B8F6BF-5375-455C-9EA6-DF929625EA0E}">
        <p15:presenceInfo xmlns:p15="http://schemas.microsoft.com/office/powerpoint/2012/main" userId="Biller, Sara Christina GIZ N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70BF"/>
    <a:srgbClr val="3AAA35"/>
    <a:srgbClr val="E81C26"/>
    <a:srgbClr val="DCC2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notesViewPr>
    <p:cSldViewPr snapToGrid="0">
      <p:cViewPr varScale="1">
        <p:scale>
          <a:sx n="91" d="100"/>
          <a:sy n="91" d="100"/>
        </p:scale>
        <p:origin x="375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F727F8-3C9D-4F88-A28C-4B2B1128DC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E61421A-9CC8-479E-80E7-12D62C2465EE}">
      <dgm:prSet phldrT="[Text]"/>
      <dgm:spPr/>
      <dgm:t>
        <a:bodyPr/>
        <a:lstStyle/>
        <a:p>
          <a:r>
            <a:rPr lang="en-US" b="1" dirty="0" smtClean="0">
              <a:solidFill>
                <a:schemeClr val="tx1"/>
              </a:solidFill>
            </a:rPr>
            <a:t>Negative Drivers</a:t>
          </a:r>
          <a:endParaRPr lang="en-US" b="1" dirty="0">
            <a:solidFill>
              <a:schemeClr val="tx1"/>
            </a:solidFill>
          </a:endParaRPr>
        </a:p>
      </dgm:t>
    </dgm:pt>
    <dgm:pt modelId="{CEC8A3FE-8E08-414B-A363-ECD99FDBAC0F}" type="parTrans" cxnId="{DFBA09CA-76DE-4BAD-A3A5-A909167E1A84}">
      <dgm:prSet/>
      <dgm:spPr/>
      <dgm:t>
        <a:bodyPr/>
        <a:lstStyle/>
        <a:p>
          <a:endParaRPr lang="en-US"/>
        </a:p>
      </dgm:t>
    </dgm:pt>
    <dgm:pt modelId="{DEA9ACB3-C797-4A5A-B0F6-BAC2BE744409}" type="sibTrans" cxnId="{DFBA09CA-76DE-4BAD-A3A5-A909167E1A84}">
      <dgm:prSet/>
      <dgm:spPr/>
      <dgm:t>
        <a:bodyPr/>
        <a:lstStyle/>
        <a:p>
          <a:endParaRPr lang="en-US"/>
        </a:p>
      </dgm:t>
    </dgm:pt>
    <dgm:pt modelId="{EA24C476-9654-48F3-A2EC-32FA0FE4ACB8}">
      <dgm:prSet phldrT="[Text]"/>
      <dgm:spPr/>
      <dgm:t>
        <a:bodyPr/>
        <a:lstStyle/>
        <a:p>
          <a:r>
            <a:rPr lang="en-US" dirty="0" smtClean="0"/>
            <a:t>Illiteracy</a:t>
          </a:r>
          <a:endParaRPr lang="en-US" dirty="0"/>
        </a:p>
      </dgm:t>
    </dgm:pt>
    <dgm:pt modelId="{3D846271-A8D3-44D9-BE9B-3073F25A220C}" type="parTrans" cxnId="{BE08E584-5EC2-4DF4-9C49-B25AE6A1F5D3}">
      <dgm:prSet/>
      <dgm:spPr/>
      <dgm:t>
        <a:bodyPr/>
        <a:lstStyle/>
        <a:p>
          <a:endParaRPr lang="en-US"/>
        </a:p>
      </dgm:t>
    </dgm:pt>
    <dgm:pt modelId="{0E1B45AB-BB1C-414C-B1BB-FCA244786DB1}" type="sibTrans" cxnId="{BE08E584-5EC2-4DF4-9C49-B25AE6A1F5D3}">
      <dgm:prSet/>
      <dgm:spPr/>
      <dgm:t>
        <a:bodyPr/>
        <a:lstStyle/>
        <a:p>
          <a:endParaRPr lang="en-US"/>
        </a:p>
      </dgm:t>
    </dgm:pt>
    <dgm:pt modelId="{642C97F6-859F-4450-956D-85FE9DBF4E0C}">
      <dgm:prSet phldrT="[Text]"/>
      <dgm:spPr/>
      <dgm:t>
        <a:bodyPr/>
        <a:lstStyle/>
        <a:p>
          <a:r>
            <a:rPr lang="en-US" b="1" dirty="0" smtClean="0">
              <a:solidFill>
                <a:schemeClr val="tx1"/>
              </a:solidFill>
            </a:rPr>
            <a:t>Positive Drivers</a:t>
          </a:r>
          <a:endParaRPr lang="en-US" b="1" dirty="0">
            <a:solidFill>
              <a:schemeClr val="tx1"/>
            </a:solidFill>
          </a:endParaRPr>
        </a:p>
      </dgm:t>
    </dgm:pt>
    <dgm:pt modelId="{74B84B93-CCA7-4331-A0D9-E52FB2E382C5}" type="parTrans" cxnId="{699DDA59-B0E5-4DB4-94F6-5E69631D6B40}">
      <dgm:prSet/>
      <dgm:spPr/>
      <dgm:t>
        <a:bodyPr/>
        <a:lstStyle/>
        <a:p>
          <a:endParaRPr lang="en-US"/>
        </a:p>
      </dgm:t>
    </dgm:pt>
    <dgm:pt modelId="{106A2735-8BD8-49F4-AA66-EF08245B437E}" type="sibTrans" cxnId="{699DDA59-B0E5-4DB4-94F6-5E69631D6B40}">
      <dgm:prSet/>
      <dgm:spPr/>
      <dgm:t>
        <a:bodyPr/>
        <a:lstStyle/>
        <a:p>
          <a:endParaRPr lang="en-US"/>
        </a:p>
      </dgm:t>
    </dgm:pt>
    <dgm:pt modelId="{40537F21-2249-4C24-90CA-2C962DC3FF4F}">
      <dgm:prSet phldrT="[Text]"/>
      <dgm:spPr/>
      <dgm:t>
        <a:bodyPr/>
        <a:lstStyle/>
        <a:p>
          <a:r>
            <a:rPr lang="en-US" dirty="0" smtClean="0"/>
            <a:t>Money earned</a:t>
          </a:r>
          <a:endParaRPr lang="en-US" dirty="0"/>
        </a:p>
      </dgm:t>
    </dgm:pt>
    <dgm:pt modelId="{9B81946D-486D-4F5C-A04D-B3601E46084A}" type="parTrans" cxnId="{8B4BC283-C5B0-428E-AC5A-89141F29FA78}">
      <dgm:prSet/>
      <dgm:spPr/>
      <dgm:t>
        <a:bodyPr/>
        <a:lstStyle/>
        <a:p>
          <a:endParaRPr lang="en-US"/>
        </a:p>
      </dgm:t>
    </dgm:pt>
    <dgm:pt modelId="{3F10CD85-5A2A-42B4-9016-0E0F977DFA70}" type="sibTrans" cxnId="{8B4BC283-C5B0-428E-AC5A-89141F29FA78}">
      <dgm:prSet/>
      <dgm:spPr/>
      <dgm:t>
        <a:bodyPr/>
        <a:lstStyle/>
        <a:p>
          <a:endParaRPr lang="en-US"/>
        </a:p>
      </dgm:t>
    </dgm:pt>
    <dgm:pt modelId="{D92FAE40-486C-4177-AE61-B932009EE84F}">
      <dgm:prSet phldrT="[Text]"/>
      <dgm:spPr/>
      <dgm:t>
        <a:bodyPr/>
        <a:lstStyle/>
        <a:p>
          <a:r>
            <a:rPr lang="en-US" dirty="0" smtClean="0"/>
            <a:t>Perceived lack of skills</a:t>
          </a:r>
          <a:endParaRPr lang="en-US" dirty="0"/>
        </a:p>
      </dgm:t>
    </dgm:pt>
    <dgm:pt modelId="{04C9138E-EDE4-492C-9AD4-D9680288723F}" type="parTrans" cxnId="{676DE271-7935-4384-A918-266730F440B6}">
      <dgm:prSet/>
      <dgm:spPr/>
      <dgm:t>
        <a:bodyPr/>
        <a:lstStyle/>
        <a:p>
          <a:endParaRPr lang="en-US"/>
        </a:p>
      </dgm:t>
    </dgm:pt>
    <dgm:pt modelId="{F663BF2A-B3A4-4630-A03E-141914FEA657}" type="sibTrans" cxnId="{676DE271-7935-4384-A918-266730F440B6}">
      <dgm:prSet/>
      <dgm:spPr/>
      <dgm:t>
        <a:bodyPr/>
        <a:lstStyle/>
        <a:p>
          <a:endParaRPr lang="en-US"/>
        </a:p>
      </dgm:t>
    </dgm:pt>
    <dgm:pt modelId="{2D00E962-1279-4EEF-B4D9-A4A28AE5B71B}">
      <dgm:prSet phldrT="[Text]"/>
      <dgm:spPr/>
      <dgm:t>
        <a:bodyPr/>
        <a:lstStyle/>
        <a:p>
          <a:r>
            <a:rPr lang="en-US" dirty="0" smtClean="0"/>
            <a:t>Lack of qualifications to perform other jobs</a:t>
          </a:r>
          <a:endParaRPr lang="en-US" dirty="0"/>
        </a:p>
      </dgm:t>
    </dgm:pt>
    <dgm:pt modelId="{1E2C3CB7-CD46-4828-863C-542E4334C11B}" type="parTrans" cxnId="{F74DC4B6-04FE-4A64-91C0-50A6C00D4357}">
      <dgm:prSet/>
      <dgm:spPr/>
      <dgm:t>
        <a:bodyPr/>
        <a:lstStyle/>
        <a:p>
          <a:endParaRPr lang="en-US"/>
        </a:p>
      </dgm:t>
    </dgm:pt>
    <dgm:pt modelId="{417C9530-56A6-4C83-93F8-54F7C41F0AFF}" type="sibTrans" cxnId="{F74DC4B6-04FE-4A64-91C0-50A6C00D4357}">
      <dgm:prSet/>
      <dgm:spPr/>
      <dgm:t>
        <a:bodyPr/>
        <a:lstStyle/>
        <a:p>
          <a:endParaRPr lang="en-US"/>
        </a:p>
      </dgm:t>
    </dgm:pt>
    <dgm:pt modelId="{7317C98A-E456-498C-AA5F-8A2A9DCEF139}">
      <dgm:prSet phldrT="[Text]"/>
      <dgm:spPr/>
      <dgm:t>
        <a:bodyPr/>
        <a:lstStyle/>
        <a:p>
          <a:r>
            <a:rPr lang="en-US" dirty="0" smtClean="0"/>
            <a:t>Unemployment</a:t>
          </a:r>
          <a:endParaRPr lang="en-US" dirty="0"/>
        </a:p>
      </dgm:t>
    </dgm:pt>
    <dgm:pt modelId="{984D6034-3471-45D4-93AD-1C8C5C8FC302}" type="parTrans" cxnId="{48B0182E-B265-4C44-AA45-05D29344B9CE}">
      <dgm:prSet/>
      <dgm:spPr/>
      <dgm:t>
        <a:bodyPr/>
        <a:lstStyle/>
        <a:p>
          <a:endParaRPr lang="en-US"/>
        </a:p>
      </dgm:t>
    </dgm:pt>
    <dgm:pt modelId="{B61F65E5-DDD6-461B-B586-F1B064B01A4B}" type="sibTrans" cxnId="{48B0182E-B265-4C44-AA45-05D29344B9CE}">
      <dgm:prSet/>
      <dgm:spPr/>
      <dgm:t>
        <a:bodyPr/>
        <a:lstStyle/>
        <a:p>
          <a:endParaRPr lang="en-US"/>
        </a:p>
      </dgm:t>
    </dgm:pt>
    <dgm:pt modelId="{23D47E77-DBC9-4AB2-B3C0-366E3D83E165}">
      <dgm:prSet phldrT="[Text]"/>
      <dgm:spPr/>
      <dgm:t>
        <a:bodyPr/>
        <a:lstStyle/>
        <a:p>
          <a:r>
            <a:rPr lang="en-US" dirty="0" smtClean="0"/>
            <a:t>Poverty </a:t>
          </a:r>
          <a:endParaRPr lang="en-US" dirty="0"/>
        </a:p>
      </dgm:t>
    </dgm:pt>
    <dgm:pt modelId="{01288EE1-38B5-4A8C-81C9-12FC0568E371}" type="parTrans" cxnId="{4BA0E920-5BFB-4F3F-B05B-63AD62F085BA}">
      <dgm:prSet/>
      <dgm:spPr/>
      <dgm:t>
        <a:bodyPr/>
        <a:lstStyle/>
        <a:p>
          <a:endParaRPr lang="en-US"/>
        </a:p>
      </dgm:t>
    </dgm:pt>
    <dgm:pt modelId="{CB00DA2D-24F6-46CC-84F5-11E5C273FCA4}" type="sibTrans" cxnId="{4BA0E920-5BFB-4F3F-B05B-63AD62F085BA}">
      <dgm:prSet/>
      <dgm:spPr/>
      <dgm:t>
        <a:bodyPr/>
        <a:lstStyle/>
        <a:p>
          <a:endParaRPr lang="en-US"/>
        </a:p>
      </dgm:t>
    </dgm:pt>
    <dgm:pt modelId="{89AFC8B7-5A66-442A-8FB8-D1FAB1D86007}">
      <dgm:prSet phldrT="[Text]"/>
      <dgm:spPr/>
      <dgm:t>
        <a:bodyPr/>
        <a:lstStyle/>
        <a:p>
          <a:r>
            <a:rPr lang="en-US" dirty="0" smtClean="0"/>
            <a:t>Low-barriers to entry</a:t>
          </a:r>
          <a:endParaRPr lang="en-US" dirty="0"/>
        </a:p>
      </dgm:t>
    </dgm:pt>
    <dgm:pt modelId="{50400998-CB7B-4C9D-B6A8-250E2AC74B64}" type="parTrans" cxnId="{E80D5C3A-6133-4791-ADD6-8F0A986EB62E}">
      <dgm:prSet/>
      <dgm:spPr/>
      <dgm:t>
        <a:bodyPr/>
        <a:lstStyle/>
        <a:p>
          <a:endParaRPr lang="en-US"/>
        </a:p>
      </dgm:t>
    </dgm:pt>
    <dgm:pt modelId="{ABF571B9-CCBB-4BD7-91AF-05678E025A2C}" type="sibTrans" cxnId="{E80D5C3A-6133-4791-ADD6-8F0A986EB62E}">
      <dgm:prSet/>
      <dgm:spPr/>
      <dgm:t>
        <a:bodyPr/>
        <a:lstStyle/>
        <a:p>
          <a:endParaRPr lang="en-US"/>
        </a:p>
      </dgm:t>
    </dgm:pt>
    <dgm:pt modelId="{63CC21AB-1833-4B6E-AE88-BA11AC4E4CD1}">
      <dgm:prSet phldrT="[Text]"/>
      <dgm:spPr/>
      <dgm:t>
        <a:bodyPr/>
        <a:lstStyle/>
        <a:p>
          <a:r>
            <a:rPr lang="en-US" dirty="0" smtClean="0"/>
            <a:t>Better climatic and work conditions (compared to India)</a:t>
          </a:r>
          <a:endParaRPr lang="en-US" dirty="0"/>
        </a:p>
      </dgm:t>
    </dgm:pt>
    <dgm:pt modelId="{AEAE897C-52D7-4EFD-9069-4F1B37588EC1}" type="parTrans" cxnId="{5CA10F36-BDF4-4512-A85C-E81F7A694C46}">
      <dgm:prSet/>
      <dgm:spPr/>
      <dgm:t>
        <a:bodyPr/>
        <a:lstStyle/>
        <a:p>
          <a:endParaRPr lang="en-US"/>
        </a:p>
      </dgm:t>
    </dgm:pt>
    <dgm:pt modelId="{4044F5F1-DAC3-4371-8348-F0267D277198}" type="sibTrans" cxnId="{5CA10F36-BDF4-4512-A85C-E81F7A694C46}">
      <dgm:prSet/>
      <dgm:spPr/>
      <dgm:t>
        <a:bodyPr/>
        <a:lstStyle/>
        <a:p>
          <a:endParaRPr lang="en-US"/>
        </a:p>
      </dgm:t>
    </dgm:pt>
    <dgm:pt modelId="{6C4D11F7-D838-4ADD-83CC-ABB20A43B162}">
      <dgm:prSet phldrT="[Text]"/>
      <dgm:spPr/>
      <dgm:t>
        <a:bodyPr/>
        <a:lstStyle/>
        <a:p>
          <a:r>
            <a:rPr lang="en-US" dirty="0" smtClean="0"/>
            <a:t>Having a family member or friend engaged in waste work</a:t>
          </a:r>
          <a:endParaRPr lang="en-US" dirty="0"/>
        </a:p>
      </dgm:t>
    </dgm:pt>
    <dgm:pt modelId="{0EE721A0-05C9-4F2C-AD09-DAFE46481A34}" type="parTrans" cxnId="{817BDF91-267E-4B11-936C-D7C06B1BC1FC}">
      <dgm:prSet/>
      <dgm:spPr/>
      <dgm:t>
        <a:bodyPr/>
        <a:lstStyle/>
        <a:p>
          <a:endParaRPr lang="en-US"/>
        </a:p>
      </dgm:t>
    </dgm:pt>
    <dgm:pt modelId="{27342A5B-9FA4-40E1-9C0E-8CD14B808588}" type="sibTrans" cxnId="{817BDF91-267E-4B11-936C-D7C06B1BC1FC}">
      <dgm:prSet/>
      <dgm:spPr/>
      <dgm:t>
        <a:bodyPr/>
        <a:lstStyle/>
        <a:p>
          <a:endParaRPr lang="en-US"/>
        </a:p>
      </dgm:t>
    </dgm:pt>
    <dgm:pt modelId="{7FF22D76-DA00-47F3-BDA7-3DC3AEF5BB2F}">
      <dgm:prSet phldrT="[Text]"/>
      <dgm:spPr/>
      <dgm:t>
        <a:bodyPr/>
        <a:lstStyle/>
        <a:p>
          <a:r>
            <a:rPr lang="en-US" dirty="0" smtClean="0"/>
            <a:t>Flexible nature</a:t>
          </a:r>
          <a:endParaRPr lang="en-US" dirty="0"/>
        </a:p>
      </dgm:t>
    </dgm:pt>
    <dgm:pt modelId="{0FD7044D-ACE0-4275-AD2D-A881627EB611}" type="parTrans" cxnId="{9BDD54D1-03D9-4B93-A6FF-4894A0A6F42B}">
      <dgm:prSet/>
      <dgm:spPr/>
      <dgm:t>
        <a:bodyPr/>
        <a:lstStyle/>
        <a:p>
          <a:endParaRPr lang="en-US"/>
        </a:p>
      </dgm:t>
    </dgm:pt>
    <dgm:pt modelId="{85DC3602-0296-439D-84FC-636F283BC22E}" type="sibTrans" cxnId="{9BDD54D1-03D9-4B93-A6FF-4894A0A6F42B}">
      <dgm:prSet/>
      <dgm:spPr/>
      <dgm:t>
        <a:bodyPr/>
        <a:lstStyle/>
        <a:p>
          <a:endParaRPr lang="en-US"/>
        </a:p>
      </dgm:t>
    </dgm:pt>
    <dgm:pt modelId="{0296645D-A4D4-470A-84F3-7CE9DFDB524A}">
      <dgm:prSet phldrT="[Text]"/>
      <dgm:spPr/>
      <dgm:t>
        <a:bodyPr/>
        <a:lstStyle/>
        <a:p>
          <a:r>
            <a:rPr lang="en-US" dirty="0" smtClean="0"/>
            <a:t>Freedom </a:t>
          </a:r>
          <a:endParaRPr lang="en-US" dirty="0"/>
        </a:p>
      </dgm:t>
    </dgm:pt>
    <dgm:pt modelId="{B55DAFF5-B7AD-4CCF-92F2-7EAEDA7FF84D}" type="parTrans" cxnId="{10A4228D-5125-49A8-BF65-FF5DEF1EA03F}">
      <dgm:prSet/>
      <dgm:spPr/>
      <dgm:t>
        <a:bodyPr/>
        <a:lstStyle/>
        <a:p>
          <a:endParaRPr lang="en-US"/>
        </a:p>
      </dgm:t>
    </dgm:pt>
    <dgm:pt modelId="{78D9A13D-F171-4937-91F5-0632CCA590A8}" type="sibTrans" cxnId="{10A4228D-5125-49A8-BF65-FF5DEF1EA03F}">
      <dgm:prSet/>
      <dgm:spPr/>
      <dgm:t>
        <a:bodyPr/>
        <a:lstStyle/>
        <a:p>
          <a:endParaRPr lang="en-US"/>
        </a:p>
      </dgm:t>
    </dgm:pt>
    <dgm:pt modelId="{A6D2344B-816D-4C04-AE4B-2D66066440DA}" type="pres">
      <dgm:prSet presAssocID="{6DF727F8-3C9D-4F88-A28C-4B2B1128DC51}" presName="linear" presStyleCnt="0">
        <dgm:presLayoutVars>
          <dgm:animLvl val="lvl"/>
          <dgm:resizeHandles val="exact"/>
        </dgm:presLayoutVars>
      </dgm:prSet>
      <dgm:spPr/>
      <dgm:t>
        <a:bodyPr/>
        <a:lstStyle/>
        <a:p>
          <a:endParaRPr lang="en-US"/>
        </a:p>
      </dgm:t>
    </dgm:pt>
    <dgm:pt modelId="{0FB20F86-5930-4264-9973-61F8F98B32E9}" type="pres">
      <dgm:prSet presAssocID="{9E61421A-9CC8-479E-80E7-12D62C2465EE}" presName="parentText" presStyleLbl="node1" presStyleIdx="0" presStyleCnt="2" custLinFactNeighborX="-22518" custLinFactNeighborY="1082">
        <dgm:presLayoutVars>
          <dgm:chMax val="0"/>
          <dgm:bulletEnabled val="1"/>
        </dgm:presLayoutVars>
      </dgm:prSet>
      <dgm:spPr/>
      <dgm:t>
        <a:bodyPr/>
        <a:lstStyle/>
        <a:p>
          <a:endParaRPr lang="en-US"/>
        </a:p>
      </dgm:t>
    </dgm:pt>
    <dgm:pt modelId="{1AA76743-2013-4379-8DB9-6B4C9DCF7E06}" type="pres">
      <dgm:prSet presAssocID="{9E61421A-9CC8-479E-80E7-12D62C2465EE}" presName="childText" presStyleLbl="revTx" presStyleIdx="0" presStyleCnt="2">
        <dgm:presLayoutVars>
          <dgm:bulletEnabled val="1"/>
        </dgm:presLayoutVars>
      </dgm:prSet>
      <dgm:spPr/>
      <dgm:t>
        <a:bodyPr/>
        <a:lstStyle/>
        <a:p>
          <a:endParaRPr lang="en-US"/>
        </a:p>
      </dgm:t>
    </dgm:pt>
    <dgm:pt modelId="{B0CFB37E-B471-43C6-8C20-83C5BC5B34F7}" type="pres">
      <dgm:prSet presAssocID="{642C97F6-859F-4450-956D-85FE9DBF4E0C}" presName="parentText" presStyleLbl="node1" presStyleIdx="1" presStyleCnt="2">
        <dgm:presLayoutVars>
          <dgm:chMax val="0"/>
          <dgm:bulletEnabled val="1"/>
        </dgm:presLayoutVars>
      </dgm:prSet>
      <dgm:spPr/>
      <dgm:t>
        <a:bodyPr/>
        <a:lstStyle/>
        <a:p>
          <a:endParaRPr lang="en-US"/>
        </a:p>
      </dgm:t>
    </dgm:pt>
    <dgm:pt modelId="{F6589A86-7866-47D6-BF72-051970EA94A8}" type="pres">
      <dgm:prSet presAssocID="{642C97F6-859F-4450-956D-85FE9DBF4E0C}" presName="childText" presStyleLbl="revTx" presStyleIdx="1" presStyleCnt="2">
        <dgm:presLayoutVars>
          <dgm:bulletEnabled val="1"/>
        </dgm:presLayoutVars>
      </dgm:prSet>
      <dgm:spPr/>
      <dgm:t>
        <a:bodyPr/>
        <a:lstStyle/>
        <a:p>
          <a:endParaRPr lang="en-US"/>
        </a:p>
      </dgm:t>
    </dgm:pt>
  </dgm:ptLst>
  <dgm:cxnLst>
    <dgm:cxn modelId="{699DDA59-B0E5-4DB4-94F6-5E69631D6B40}" srcId="{6DF727F8-3C9D-4F88-A28C-4B2B1128DC51}" destId="{642C97F6-859F-4450-956D-85FE9DBF4E0C}" srcOrd="1" destOrd="0" parTransId="{74B84B93-CCA7-4331-A0D9-E52FB2E382C5}" sibTransId="{106A2735-8BD8-49F4-AA66-EF08245B437E}"/>
    <dgm:cxn modelId="{DFBA09CA-76DE-4BAD-A3A5-A909167E1A84}" srcId="{6DF727F8-3C9D-4F88-A28C-4B2B1128DC51}" destId="{9E61421A-9CC8-479E-80E7-12D62C2465EE}" srcOrd="0" destOrd="0" parTransId="{CEC8A3FE-8E08-414B-A363-ECD99FDBAC0F}" sibTransId="{DEA9ACB3-C797-4A5A-B0F6-BAC2BE744409}"/>
    <dgm:cxn modelId="{676DE271-7935-4384-A918-266730F440B6}" srcId="{9E61421A-9CC8-479E-80E7-12D62C2465EE}" destId="{D92FAE40-486C-4177-AE61-B932009EE84F}" srcOrd="1" destOrd="0" parTransId="{04C9138E-EDE4-492C-9AD4-D9680288723F}" sibTransId="{F663BF2A-B3A4-4630-A03E-141914FEA657}"/>
    <dgm:cxn modelId="{E80D5C3A-6133-4791-ADD6-8F0A986EB62E}" srcId="{642C97F6-859F-4450-956D-85FE9DBF4E0C}" destId="{89AFC8B7-5A66-442A-8FB8-D1FAB1D86007}" srcOrd="1" destOrd="0" parTransId="{50400998-CB7B-4C9D-B6A8-250E2AC74B64}" sibTransId="{ABF571B9-CCBB-4BD7-91AF-05678E025A2C}"/>
    <dgm:cxn modelId="{88AFAB2F-45E4-4146-90E0-29487FAB618E}" type="presOf" srcId="{7FF22D76-DA00-47F3-BDA7-3DC3AEF5BB2F}" destId="{F6589A86-7866-47D6-BF72-051970EA94A8}" srcOrd="0" destOrd="4" presId="urn:microsoft.com/office/officeart/2005/8/layout/vList2"/>
    <dgm:cxn modelId="{9340DD78-4F96-4815-8BFE-D73D039B9A68}" type="presOf" srcId="{40537F21-2249-4C24-90CA-2C962DC3FF4F}" destId="{F6589A86-7866-47D6-BF72-051970EA94A8}" srcOrd="0" destOrd="0" presId="urn:microsoft.com/office/officeart/2005/8/layout/vList2"/>
    <dgm:cxn modelId="{8B4BC283-C5B0-428E-AC5A-89141F29FA78}" srcId="{642C97F6-859F-4450-956D-85FE9DBF4E0C}" destId="{40537F21-2249-4C24-90CA-2C962DC3FF4F}" srcOrd="0" destOrd="0" parTransId="{9B81946D-486D-4F5C-A04D-B3601E46084A}" sibTransId="{3F10CD85-5A2A-42B4-9016-0E0F977DFA70}"/>
    <dgm:cxn modelId="{52327FCA-5983-4C31-95CD-7EDA48BCC185}" type="presOf" srcId="{6DF727F8-3C9D-4F88-A28C-4B2B1128DC51}" destId="{A6D2344B-816D-4C04-AE4B-2D66066440DA}" srcOrd="0" destOrd="0" presId="urn:microsoft.com/office/officeart/2005/8/layout/vList2"/>
    <dgm:cxn modelId="{83057AFA-F38F-42F4-9853-D70CF739AD34}" type="presOf" srcId="{D92FAE40-486C-4177-AE61-B932009EE84F}" destId="{1AA76743-2013-4379-8DB9-6B4C9DCF7E06}" srcOrd="0" destOrd="1" presId="urn:microsoft.com/office/officeart/2005/8/layout/vList2"/>
    <dgm:cxn modelId="{96AD677B-B7E1-4AC2-A503-FA8AEDE649C1}" type="presOf" srcId="{23D47E77-DBC9-4AB2-B3C0-366E3D83E165}" destId="{1AA76743-2013-4379-8DB9-6B4C9DCF7E06}" srcOrd="0" destOrd="4" presId="urn:microsoft.com/office/officeart/2005/8/layout/vList2"/>
    <dgm:cxn modelId="{0244265A-5AB4-4927-8EBC-9BC0C7C94F62}" type="presOf" srcId="{2D00E962-1279-4EEF-B4D9-A4A28AE5B71B}" destId="{1AA76743-2013-4379-8DB9-6B4C9DCF7E06}" srcOrd="0" destOrd="2" presId="urn:microsoft.com/office/officeart/2005/8/layout/vList2"/>
    <dgm:cxn modelId="{F74DC4B6-04FE-4A64-91C0-50A6C00D4357}" srcId="{9E61421A-9CC8-479E-80E7-12D62C2465EE}" destId="{2D00E962-1279-4EEF-B4D9-A4A28AE5B71B}" srcOrd="2" destOrd="0" parTransId="{1E2C3CB7-CD46-4828-863C-542E4334C11B}" sibTransId="{417C9530-56A6-4C83-93F8-54F7C41F0AFF}"/>
    <dgm:cxn modelId="{FE0D87C9-7143-4BED-8109-DB34D4AEA3BA}" type="presOf" srcId="{EA24C476-9654-48F3-A2EC-32FA0FE4ACB8}" destId="{1AA76743-2013-4379-8DB9-6B4C9DCF7E06}" srcOrd="0" destOrd="0" presId="urn:microsoft.com/office/officeart/2005/8/layout/vList2"/>
    <dgm:cxn modelId="{52AADBAE-9644-485C-AA33-693836579287}" type="presOf" srcId="{63CC21AB-1833-4B6E-AE88-BA11AC4E4CD1}" destId="{F6589A86-7866-47D6-BF72-051970EA94A8}" srcOrd="0" destOrd="2" presId="urn:microsoft.com/office/officeart/2005/8/layout/vList2"/>
    <dgm:cxn modelId="{5CA10F36-BDF4-4512-A85C-E81F7A694C46}" srcId="{642C97F6-859F-4450-956D-85FE9DBF4E0C}" destId="{63CC21AB-1833-4B6E-AE88-BA11AC4E4CD1}" srcOrd="2" destOrd="0" parTransId="{AEAE897C-52D7-4EFD-9069-4F1B37588EC1}" sibTransId="{4044F5F1-DAC3-4371-8348-F0267D277198}"/>
    <dgm:cxn modelId="{817BDF91-267E-4B11-936C-D7C06B1BC1FC}" srcId="{642C97F6-859F-4450-956D-85FE9DBF4E0C}" destId="{6C4D11F7-D838-4ADD-83CC-ABB20A43B162}" srcOrd="3" destOrd="0" parTransId="{0EE721A0-05C9-4F2C-AD09-DAFE46481A34}" sibTransId="{27342A5B-9FA4-40E1-9C0E-8CD14B808588}"/>
    <dgm:cxn modelId="{85165282-79A0-4B14-B57B-85F5AD95AE8B}" type="presOf" srcId="{7317C98A-E456-498C-AA5F-8A2A9DCEF139}" destId="{1AA76743-2013-4379-8DB9-6B4C9DCF7E06}" srcOrd="0" destOrd="3" presId="urn:microsoft.com/office/officeart/2005/8/layout/vList2"/>
    <dgm:cxn modelId="{B05DFE12-E36D-454C-8EEC-24CB6B9C4F49}" type="presOf" srcId="{0296645D-A4D4-470A-84F3-7CE9DFDB524A}" destId="{F6589A86-7866-47D6-BF72-051970EA94A8}" srcOrd="0" destOrd="5" presId="urn:microsoft.com/office/officeart/2005/8/layout/vList2"/>
    <dgm:cxn modelId="{33BA16A2-A538-4B0E-9CCB-112F80DA9A04}" type="presOf" srcId="{6C4D11F7-D838-4ADD-83CC-ABB20A43B162}" destId="{F6589A86-7866-47D6-BF72-051970EA94A8}" srcOrd="0" destOrd="3" presId="urn:microsoft.com/office/officeart/2005/8/layout/vList2"/>
    <dgm:cxn modelId="{B5B65B1A-EC66-4EC9-B5BE-44C391157E49}" type="presOf" srcId="{642C97F6-859F-4450-956D-85FE9DBF4E0C}" destId="{B0CFB37E-B471-43C6-8C20-83C5BC5B34F7}" srcOrd="0" destOrd="0" presId="urn:microsoft.com/office/officeart/2005/8/layout/vList2"/>
    <dgm:cxn modelId="{9BDD54D1-03D9-4B93-A6FF-4894A0A6F42B}" srcId="{642C97F6-859F-4450-956D-85FE9DBF4E0C}" destId="{7FF22D76-DA00-47F3-BDA7-3DC3AEF5BB2F}" srcOrd="4" destOrd="0" parTransId="{0FD7044D-ACE0-4275-AD2D-A881627EB611}" sibTransId="{85DC3602-0296-439D-84FC-636F283BC22E}"/>
    <dgm:cxn modelId="{5217D7A7-84EE-457C-8A32-9CC7CEA6D22A}" type="presOf" srcId="{9E61421A-9CC8-479E-80E7-12D62C2465EE}" destId="{0FB20F86-5930-4264-9973-61F8F98B32E9}" srcOrd="0" destOrd="0" presId="urn:microsoft.com/office/officeart/2005/8/layout/vList2"/>
    <dgm:cxn modelId="{BE08E584-5EC2-4DF4-9C49-B25AE6A1F5D3}" srcId="{9E61421A-9CC8-479E-80E7-12D62C2465EE}" destId="{EA24C476-9654-48F3-A2EC-32FA0FE4ACB8}" srcOrd="0" destOrd="0" parTransId="{3D846271-A8D3-44D9-BE9B-3073F25A220C}" sibTransId="{0E1B45AB-BB1C-414C-B1BB-FCA244786DB1}"/>
    <dgm:cxn modelId="{4BA0E920-5BFB-4F3F-B05B-63AD62F085BA}" srcId="{9E61421A-9CC8-479E-80E7-12D62C2465EE}" destId="{23D47E77-DBC9-4AB2-B3C0-366E3D83E165}" srcOrd="4" destOrd="0" parTransId="{01288EE1-38B5-4A8C-81C9-12FC0568E371}" sibTransId="{CB00DA2D-24F6-46CC-84F5-11E5C273FCA4}"/>
    <dgm:cxn modelId="{1ED734D3-539F-4672-862E-4E6451FED64C}" type="presOf" srcId="{89AFC8B7-5A66-442A-8FB8-D1FAB1D86007}" destId="{F6589A86-7866-47D6-BF72-051970EA94A8}" srcOrd="0" destOrd="1" presId="urn:microsoft.com/office/officeart/2005/8/layout/vList2"/>
    <dgm:cxn modelId="{48B0182E-B265-4C44-AA45-05D29344B9CE}" srcId="{9E61421A-9CC8-479E-80E7-12D62C2465EE}" destId="{7317C98A-E456-498C-AA5F-8A2A9DCEF139}" srcOrd="3" destOrd="0" parTransId="{984D6034-3471-45D4-93AD-1C8C5C8FC302}" sibTransId="{B61F65E5-DDD6-461B-B586-F1B064B01A4B}"/>
    <dgm:cxn modelId="{10A4228D-5125-49A8-BF65-FF5DEF1EA03F}" srcId="{642C97F6-859F-4450-956D-85FE9DBF4E0C}" destId="{0296645D-A4D4-470A-84F3-7CE9DFDB524A}" srcOrd="5" destOrd="0" parTransId="{B55DAFF5-B7AD-4CCF-92F2-7EAEDA7FF84D}" sibTransId="{78D9A13D-F171-4937-91F5-0632CCA590A8}"/>
    <dgm:cxn modelId="{E543BAC1-68BC-4DE6-9D19-E9B471B83ED6}" type="presParOf" srcId="{A6D2344B-816D-4C04-AE4B-2D66066440DA}" destId="{0FB20F86-5930-4264-9973-61F8F98B32E9}" srcOrd="0" destOrd="0" presId="urn:microsoft.com/office/officeart/2005/8/layout/vList2"/>
    <dgm:cxn modelId="{0F8832F2-3ADA-41AD-95FD-0B093F45F28E}" type="presParOf" srcId="{A6D2344B-816D-4C04-AE4B-2D66066440DA}" destId="{1AA76743-2013-4379-8DB9-6B4C9DCF7E06}" srcOrd="1" destOrd="0" presId="urn:microsoft.com/office/officeart/2005/8/layout/vList2"/>
    <dgm:cxn modelId="{56BE6DFC-48A4-4111-B5C4-6FB038E405B0}" type="presParOf" srcId="{A6D2344B-816D-4C04-AE4B-2D66066440DA}" destId="{B0CFB37E-B471-43C6-8C20-83C5BC5B34F7}" srcOrd="2" destOrd="0" presId="urn:microsoft.com/office/officeart/2005/8/layout/vList2"/>
    <dgm:cxn modelId="{2F4A6368-10AC-40FC-9F5A-78A4EF9EAECA}" type="presParOf" srcId="{A6D2344B-816D-4C04-AE4B-2D66066440DA}" destId="{F6589A86-7866-47D6-BF72-051970EA94A8}" srcOrd="3" destOrd="0" presId="urn:microsoft.com/office/officeart/2005/8/layout/vList2"/>
  </dgm:cxnLst>
  <dgm:bg/>
  <dgm:whole>
    <a:ln>
      <a:solidFill>
        <a:schemeClr val="accent1">
          <a:lumMod val="5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B20F86-5930-4264-9973-61F8F98B32E9}">
      <dsp:nvSpPr>
        <dsp:cNvPr id="0" name=""/>
        <dsp:cNvSpPr/>
      </dsp:nvSpPr>
      <dsp:spPr>
        <a:xfrm>
          <a:off x="0" y="195281"/>
          <a:ext cx="5531068"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dirty="0" smtClean="0">
              <a:solidFill>
                <a:schemeClr val="tx1"/>
              </a:solidFill>
            </a:rPr>
            <a:t>Negative Drivers</a:t>
          </a:r>
          <a:endParaRPr lang="en-US" sz="2200" b="1" kern="1200" dirty="0">
            <a:solidFill>
              <a:schemeClr val="tx1"/>
            </a:solidFill>
          </a:endParaRPr>
        </a:p>
      </dsp:txBody>
      <dsp:txXfrm>
        <a:off x="25759" y="221040"/>
        <a:ext cx="5479550" cy="476152"/>
      </dsp:txXfrm>
    </dsp:sp>
    <dsp:sp modelId="{1AA76743-2013-4379-8DB9-6B4C9DCF7E06}">
      <dsp:nvSpPr>
        <dsp:cNvPr id="0" name=""/>
        <dsp:cNvSpPr/>
      </dsp:nvSpPr>
      <dsp:spPr>
        <a:xfrm>
          <a:off x="0" y="707183"/>
          <a:ext cx="5531068" cy="145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61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smtClean="0"/>
            <a:t>Illiteracy</a:t>
          </a:r>
          <a:endParaRPr lang="en-US" sz="1700" kern="1200" dirty="0"/>
        </a:p>
        <a:p>
          <a:pPr marL="171450" lvl="1" indent="-171450" algn="l" defTabSz="755650">
            <a:lnSpc>
              <a:spcPct val="90000"/>
            </a:lnSpc>
            <a:spcBef>
              <a:spcPct val="0"/>
            </a:spcBef>
            <a:spcAft>
              <a:spcPct val="20000"/>
            </a:spcAft>
            <a:buChar char="••"/>
          </a:pPr>
          <a:r>
            <a:rPr lang="en-US" sz="1700" kern="1200" dirty="0" smtClean="0"/>
            <a:t>Perceived lack of skills</a:t>
          </a:r>
          <a:endParaRPr lang="en-US" sz="1700" kern="1200" dirty="0"/>
        </a:p>
        <a:p>
          <a:pPr marL="171450" lvl="1" indent="-171450" algn="l" defTabSz="755650">
            <a:lnSpc>
              <a:spcPct val="90000"/>
            </a:lnSpc>
            <a:spcBef>
              <a:spcPct val="0"/>
            </a:spcBef>
            <a:spcAft>
              <a:spcPct val="20000"/>
            </a:spcAft>
            <a:buChar char="••"/>
          </a:pPr>
          <a:r>
            <a:rPr lang="en-US" sz="1700" kern="1200" dirty="0" smtClean="0"/>
            <a:t>Lack of qualifications to perform other jobs</a:t>
          </a:r>
          <a:endParaRPr lang="en-US" sz="1700" kern="1200" dirty="0"/>
        </a:p>
        <a:p>
          <a:pPr marL="171450" lvl="1" indent="-171450" algn="l" defTabSz="755650">
            <a:lnSpc>
              <a:spcPct val="90000"/>
            </a:lnSpc>
            <a:spcBef>
              <a:spcPct val="0"/>
            </a:spcBef>
            <a:spcAft>
              <a:spcPct val="20000"/>
            </a:spcAft>
            <a:buChar char="••"/>
          </a:pPr>
          <a:r>
            <a:rPr lang="en-US" sz="1700" kern="1200" dirty="0" smtClean="0"/>
            <a:t>Unemployment</a:t>
          </a:r>
          <a:endParaRPr lang="en-US" sz="1700" kern="1200" dirty="0"/>
        </a:p>
        <a:p>
          <a:pPr marL="171450" lvl="1" indent="-171450" algn="l" defTabSz="755650">
            <a:lnSpc>
              <a:spcPct val="90000"/>
            </a:lnSpc>
            <a:spcBef>
              <a:spcPct val="0"/>
            </a:spcBef>
            <a:spcAft>
              <a:spcPct val="20000"/>
            </a:spcAft>
            <a:buChar char="••"/>
          </a:pPr>
          <a:r>
            <a:rPr lang="en-US" sz="1700" kern="1200" dirty="0" smtClean="0"/>
            <a:t>Poverty </a:t>
          </a:r>
          <a:endParaRPr lang="en-US" sz="1700" kern="1200" dirty="0"/>
        </a:p>
      </dsp:txBody>
      <dsp:txXfrm>
        <a:off x="0" y="707183"/>
        <a:ext cx="5531068" cy="1457280"/>
      </dsp:txXfrm>
    </dsp:sp>
    <dsp:sp modelId="{B0CFB37E-B471-43C6-8C20-83C5BC5B34F7}">
      <dsp:nvSpPr>
        <dsp:cNvPr id="0" name=""/>
        <dsp:cNvSpPr/>
      </dsp:nvSpPr>
      <dsp:spPr>
        <a:xfrm>
          <a:off x="0" y="2164464"/>
          <a:ext cx="5531068"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dirty="0" smtClean="0">
              <a:solidFill>
                <a:schemeClr val="tx1"/>
              </a:solidFill>
            </a:rPr>
            <a:t>Positive Drivers</a:t>
          </a:r>
          <a:endParaRPr lang="en-US" sz="2200" b="1" kern="1200" dirty="0">
            <a:solidFill>
              <a:schemeClr val="tx1"/>
            </a:solidFill>
          </a:endParaRPr>
        </a:p>
      </dsp:txBody>
      <dsp:txXfrm>
        <a:off x="25759" y="2190223"/>
        <a:ext cx="5479550" cy="476152"/>
      </dsp:txXfrm>
    </dsp:sp>
    <dsp:sp modelId="{F6589A86-7866-47D6-BF72-051970EA94A8}">
      <dsp:nvSpPr>
        <dsp:cNvPr id="0" name=""/>
        <dsp:cNvSpPr/>
      </dsp:nvSpPr>
      <dsp:spPr>
        <a:xfrm>
          <a:off x="0" y="2692134"/>
          <a:ext cx="5531068" cy="177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61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smtClean="0"/>
            <a:t>Money earned</a:t>
          </a:r>
          <a:endParaRPr lang="en-US" sz="1700" kern="1200" dirty="0"/>
        </a:p>
        <a:p>
          <a:pPr marL="171450" lvl="1" indent="-171450" algn="l" defTabSz="755650">
            <a:lnSpc>
              <a:spcPct val="90000"/>
            </a:lnSpc>
            <a:spcBef>
              <a:spcPct val="0"/>
            </a:spcBef>
            <a:spcAft>
              <a:spcPct val="20000"/>
            </a:spcAft>
            <a:buChar char="••"/>
          </a:pPr>
          <a:r>
            <a:rPr lang="en-US" sz="1700" kern="1200" dirty="0" smtClean="0"/>
            <a:t>Low-barriers to entry</a:t>
          </a:r>
          <a:endParaRPr lang="en-US" sz="1700" kern="1200" dirty="0"/>
        </a:p>
        <a:p>
          <a:pPr marL="171450" lvl="1" indent="-171450" algn="l" defTabSz="755650">
            <a:lnSpc>
              <a:spcPct val="90000"/>
            </a:lnSpc>
            <a:spcBef>
              <a:spcPct val="0"/>
            </a:spcBef>
            <a:spcAft>
              <a:spcPct val="20000"/>
            </a:spcAft>
            <a:buChar char="••"/>
          </a:pPr>
          <a:r>
            <a:rPr lang="en-US" sz="1700" kern="1200" dirty="0" smtClean="0"/>
            <a:t>Better climatic and work conditions (compared to India)</a:t>
          </a:r>
          <a:endParaRPr lang="en-US" sz="1700" kern="1200" dirty="0"/>
        </a:p>
        <a:p>
          <a:pPr marL="171450" lvl="1" indent="-171450" algn="l" defTabSz="755650">
            <a:lnSpc>
              <a:spcPct val="90000"/>
            </a:lnSpc>
            <a:spcBef>
              <a:spcPct val="0"/>
            </a:spcBef>
            <a:spcAft>
              <a:spcPct val="20000"/>
            </a:spcAft>
            <a:buChar char="••"/>
          </a:pPr>
          <a:r>
            <a:rPr lang="en-US" sz="1700" kern="1200" dirty="0" smtClean="0"/>
            <a:t>Having a family member or friend engaged in waste work</a:t>
          </a:r>
          <a:endParaRPr lang="en-US" sz="1700" kern="1200" dirty="0"/>
        </a:p>
        <a:p>
          <a:pPr marL="171450" lvl="1" indent="-171450" algn="l" defTabSz="755650">
            <a:lnSpc>
              <a:spcPct val="90000"/>
            </a:lnSpc>
            <a:spcBef>
              <a:spcPct val="0"/>
            </a:spcBef>
            <a:spcAft>
              <a:spcPct val="20000"/>
            </a:spcAft>
            <a:buChar char="••"/>
          </a:pPr>
          <a:r>
            <a:rPr lang="en-US" sz="1700" kern="1200" dirty="0" smtClean="0"/>
            <a:t>Flexible nature</a:t>
          </a:r>
          <a:endParaRPr lang="en-US" sz="1700" kern="1200" dirty="0"/>
        </a:p>
        <a:p>
          <a:pPr marL="171450" lvl="1" indent="-171450" algn="l" defTabSz="755650">
            <a:lnSpc>
              <a:spcPct val="90000"/>
            </a:lnSpc>
            <a:spcBef>
              <a:spcPct val="0"/>
            </a:spcBef>
            <a:spcAft>
              <a:spcPct val="20000"/>
            </a:spcAft>
            <a:buChar char="••"/>
          </a:pPr>
          <a:r>
            <a:rPr lang="en-US" sz="1700" kern="1200" dirty="0" smtClean="0"/>
            <a:t>Freedom </a:t>
          </a:r>
          <a:endParaRPr lang="en-US" sz="1700" kern="1200" dirty="0"/>
        </a:p>
      </dsp:txBody>
      <dsp:txXfrm>
        <a:off x="0" y="2692134"/>
        <a:ext cx="5531068" cy="17760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4CDD73F6-D1D0-4635-A471-E15AC7BD28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9A89EC7E-1C75-46B3-80CF-FC50909479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837CAC-275E-4037-A510-239A9A9A4E50}" type="datetimeFigureOut">
              <a:rPr lang="en-US" smtClean="0"/>
              <a:t>12/11/2019</a:t>
            </a:fld>
            <a:endParaRPr lang="en-US"/>
          </a:p>
        </p:txBody>
      </p:sp>
      <p:sp>
        <p:nvSpPr>
          <p:cNvPr id="4" name="Footer Placeholder 3">
            <a:extLst>
              <a:ext uri="{FF2B5EF4-FFF2-40B4-BE49-F238E27FC236}">
                <a16:creationId xmlns="" xmlns:a16="http://schemas.microsoft.com/office/drawing/2014/main" id="{B3405956-D78B-4960-BDD1-6014391238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3093152E-A30E-4C5D-9A35-D5BC33CD24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45CD09-E3FF-442F-B310-471E0C8CE1A0}" type="slidenum">
              <a:rPr lang="en-US" smtClean="0"/>
              <a:t>‹#›</a:t>
            </a:fld>
            <a:endParaRPr lang="en-US"/>
          </a:p>
        </p:txBody>
      </p:sp>
    </p:spTree>
    <p:extLst>
      <p:ext uri="{BB962C8B-B14F-4D97-AF65-F5344CB8AC3E}">
        <p14:creationId xmlns:p14="http://schemas.microsoft.com/office/powerpoint/2010/main" val="18265197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69EBD8-3A09-455B-8724-D5D322C4F5E7}" type="datetimeFigureOut">
              <a:rPr lang="en-US" smtClean="0"/>
              <a:t>12/11/2019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FD4D5D-FBBC-4E95-B7F7-DA09A90984EF}" type="slidenum">
              <a:rPr lang="en-US" smtClean="0"/>
              <a:t>‹#›</a:t>
            </a:fld>
            <a:endParaRPr lang="en-US"/>
          </a:p>
        </p:txBody>
      </p:sp>
    </p:spTree>
    <p:extLst>
      <p:ext uri="{BB962C8B-B14F-4D97-AF65-F5344CB8AC3E}">
        <p14:creationId xmlns:p14="http://schemas.microsoft.com/office/powerpoint/2010/main" val="33767904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EC0E3339-95C8-44CA-AFDC-80FAE82F8244}"/>
              </a:ext>
            </a:extLst>
          </p:cNvPr>
          <p:cNvSpPr>
            <a:spLocks noGrp="1"/>
          </p:cNvSpPr>
          <p:nvPr>
            <p:ph type="dt" sz="half" idx="10"/>
          </p:nvPr>
        </p:nvSpPr>
        <p:spPr/>
        <p:txBody>
          <a:bodyPr/>
          <a:lstStyle/>
          <a:p>
            <a:r>
              <a:rPr lang="en-US"/>
              <a:t>12/11/2019</a:t>
            </a:r>
          </a:p>
        </p:txBody>
      </p:sp>
      <p:sp>
        <p:nvSpPr>
          <p:cNvPr id="5" name="Footer Placeholder 4">
            <a:extLst>
              <a:ext uri="{FF2B5EF4-FFF2-40B4-BE49-F238E27FC236}">
                <a16:creationId xmlns="" xmlns:a16="http://schemas.microsoft.com/office/drawing/2014/main" id="{CDA4E837-DE0B-40B2-80A3-C16B86D266B1}"/>
              </a:ext>
            </a:extLst>
          </p:cNvPr>
          <p:cNvSpPr>
            <a:spLocks noGrp="1"/>
          </p:cNvSpPr>
          <p:nvPr>
            <p:ph type="ftr" sz="quarter" idx="11"/>
          </p:nvPr>
        </p:nvSpPr>
        <p:spPr/>
        <p:txBody>
          <a:bodyPr/>
          <a:lstStyle>
            <a:lvl1pPr>
              <a:defRPr/>
            </a:lvl1pPr>
          </a:lstStyle>
          <a:p>
            <a:r>
              <a:rPr lang="en-US"/>
              <a:t>National guidelines and strategy - Chudamani Bhandari</a:t>
            </a:r>
            <a:endParaRPr lang="en-US" dirty="0"/>
          </a:p>
        </p:txBody>
      </p:sp>
      <p:sp>
        <p:nvSpPr>
          <p:cNvPr id="6" name="Slide Number Placeholder 5">
            <a:extLst>
              <a:ext uri="{FF2B5EF4-FFF2-40B4-BE49-F238E27FC236}">
                <a16:creationId xmlns="" xmlns:a16="http://schemas.microsoft.com/office/drawing/2014/main" id="{95A974BE-C151-42BF-B7E0-EF8932B21688}"/>
              </a:ext>
            </a:extLst>
          </p:cNvPr>
          <p:cNvSpPr>
            <a:spLocks noGrp="1"/>
          </p:cNvSpPr>
          <p:nvPr>
            <p:ph type="sldNum" sz="quarter" idx="12"/>
          </p:nvPr>
        </p:nvSpPr>
        <p:spPr/>
        <p:txBody>
          <a:bodyPr/>
          <a:lstStyle/>
          <a:p>
            <a:fld id="{19D45C30-91B6-4D37-B3EC-98C0C4E45E7F}" type="slidenum">
              <a:rPr lang="en-US" smtClean="0"/>
              <a:t>‹#›</a:t>
            </a:fld>
            <a:endParaRPr lang="en-US"/>
          </a:p>
        </p:txBody>
      </p:sp>
      <p:pic>
        <p:nvPicPr>
          <p:cNvPr id="7" name="Content Placeholder 15">
            <a:extLst>
              <a:ext uri="{FF2B5EF4-FFF2-40B4-BE49-F238E27FC236}">
                <a16:creationId xmlns="" xmlns:a16="http://schemas.microsoft.com/office/drawing/2014/main" id="{A70BD1E5-4123-46E7-92C2-74E4D0F6017C}"/>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23502" t="21128" r="21651" b="16855"/>
          <a:stretch/>
        </p:blipFill>
        <p:spPr>
          <a:xfrm>
            <a:off x="7238006" y="584775"/>
            <a:ext cx="1981200" cy="2240186"/>
          </a:xfrm>
          <a:prstGeom prst="rect">
            <a:avLst/>
          </a:prstGeom>
        </p:spPr>
      </p:pic>
      <p:grpSp>
        <p:nvGrpSpPr>
          <p:cNvPr id="8" name="Group 7">
            <a:extLst>
              <a:ext uri="{FF2B5EF4-FFF2-40B4-BE49-F238E27FC236}">
                <a16:creationId xmlns="" xmlns:a16="http://schemas.microsoft.com/office/drawing/2014/main" id="{B90C6A90-A0E8-4DAE-8845-6CE641960DF8}"/>
              </a:ext>
            </a:extLst>
          </p:cNvPr>
          <p:cNvGrpSpPr/>
          <p:nvPr userDrawn="1"/>
        </p:nvGrpSpPr>
        <p:grpSpPr>
          <a:xfrm>
            <a:off x="18105" y="-5683"/>
            <a:ext cx="12173895" cy="5026349"/>
            <a:chOff x="59547" y="792474"/>
            <a:chExt cx="12173895" cy="5026349"/>
          </a:xfrm>
        </p:grpSpPr>
        <p:sp>
          <p:nvSpPr>
            <p:cNvPr id="9" name="Freeform: Shape 8">
              <a:extLst>
                <a:ext uri="{FF2B5EF4-FFF2-40B4-BE49-F238E27FC236}">
                  <a16:creationId xmlns="" xmlns:a16="http://schemas.microsoft.com/office/drawing/2014/main" id="{258A2793-5EBE-46CE-8B59-03B3FD843831}"/>
                </a:ext>
              </a:extLst>
            </p:cNvPr>
            <p:cNvSpPr/>
            <p:nvPr/>
          </p:nvSpPr>
          <p:spPr>
            <a:xfrm>
              <a:off x="63213" y="1333910"/>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0" name="Freeform: Shape 9">
              <a:extLst>
                <a:ext uri="{FF2B5EF4-FFF2-40B4-BE49-F238E27FC236}">
                  <a16:creationId xmlns="" xmlns:a16="http://schemas.microsoft.com/office/drawing/2014/main" id="{B4097380-B214-470B-806A-AB248D21B021}"/>
                </a:ext>
              </a:extLst>
            </p:cNvPr>
            <p:cNvSpPr/>
            <p:nvPr/>
          </p:nvSpPr>
          <p:spPr>
            <a:xfrm>
              <a:off x="6581331" y="792474"/>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1" name="Freeform: Shape 10">
              <a:extLst>
                <a:ext uri="{FF2B5EF4-FFF2-40B4-BE49-F238E27FC236}">
                  <a16:creationId xmlns="" xmlns:a16="http://schemas.microsoft.com/office/drawing/2014/main" id="{BCA84C68-9B25-467A-BBC1-E359AF79B2C0}"/>
                </a:ext>
              </a:extLst>
            </p:cNvPr>
            <p:cNvSpPr/>
            <p:nvPr/>
          </p:nvSpPr>
          <p:spPr>
            <a:xfrm>
              <a:off x="59547" y="1533044"/>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pic>
        <p:nvPicPr>
          <p:cNvPr id="12" name="Picture 11">
            <a:extLst>
              <a:ext uri="{FF2B5EF4-FFF2-40B4-BE49-F238E27FC236}">
                <a16:creationId xmlns="" xmlns:a16="http://schemas.microsoft.com/office/drawing/2014/main" id="{AEA35A03-C097-4F18-8BB8-B2B944E9524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1849" y="5479268"/>
            <a:ext cx="872590" cy="731520"/>
          </a:xfrm>
          <a:prstGeom prst="rect">
            <a:avLst/>
          </a:prstGeom>
        </p:spPr>
      </p:pic>
      <p:pic>
        <p:nvPicPr>
          <p:cNvPr id="13" name="Picture 12">
            <a:extLst>
              <a:ext uri="{FF2B5EF4-FFF2-40B4-BE49-F238E27FC236}">
                <a16:creationId xmlns="" xmlns:a16="http://schemas.microsoft.com/office/drawing/2014/main" id="{41771A4C-B10B-4A3B-A48D-8D595B0452F5}"/>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9901" b="30186"/>
          <a:stretch/>
        </p:blipFill>
        <p:spPr>
          <a:xfrm>
            <a:off x="1861688" y="5479268"/>
            <a:ext cx="3238144" cy="731520"/>
          </a:xfrm>
          <a:prstGeom prst="rect">
            <a:avLst/>
          </a:prstGeom>
        </p:spPr>
      </p:pic>
      <p:pic>
        <p:nvPicPr>
          <p:cNvPr id="14" name="Picture 13">
            <a:extLst>
              <a:ext uri="{FF2B5EF4-FFF2-40B4-BE49-F238E27FC236}">
                <a16:creationId xmlns="" xmlns:a16="http://schemas.microsoft.com/office/drawing/2014/main" id="{1AB145DE-621F-4A2E-871C-F4AEE434FD72}"/>
              </a:ext>
            </a:extLst>
          </p:cNvPr>
          <p:cNvPicPr>
            <a:picLocks noChangeAspect="1"/>
          </p:cNvPicPr>
          <p:nvPr userDrawn="1"/>
        </p:nvPicPr>
        <p:blipFill>
          <a:blip r:embed="rId6"/>
          <a:stretch>
            <a:fillRect/>
          </a:stretch>
        </p:blipFill>
        <p:spPr>
          <a:xfrm>
            <a:off x="5607081" y="5479268"/>
            <a:ext cx="1727632" cy="731520"/>
          </a:xfrm>
          <a:prstGeom prst="rect">
            <a:avLst/>
          </a:prstGeom>
        </p:spPr>
      </p:pic>
      <p:pic>
        <p:nvPicPr>
          <p:cNvPr id="15" name="Picture 14">
            <a:extLst>
              <a:ext uri="{FF2B5EF4-FFF2-40B4-BE49-F238E27FC236}">
                <a16:creationId xmlns="" xmlns:a16="http://schemas.microsoft.com/office/drawing/2014/main" id="{39A00261-DDB6-4041-9CBA-7CC3C3F7383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867362" y="5458957"/>
            <a:ext cx="361244" cy="731520"/>
          </a:xfrm>
          <a:prstGeom prst="rect">
            <a:avLst/>
          </a:prstGeom>
        </p:spPr>
      </p:pic>
      <p:pic>
        <p:nvPicPr>
          <p:cNvPr id="16" name="Picture 15">
            <a:extLst>
              <a:ext uri="{FF2B5EF4-FFF2-40B4-BE49-F238E27FC236}">
                <a16:creationId xmlns="" xmlns:a16="http://schemas.microsoft.com/office/drawing/2014/main" id="{C1CD7EB4-22A5-4F8C-AF04-18D23A12D4D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74624" y="5455009"/>
            <a:ext cx="321646" cy="731520"/>
          </a:xfrm>
          <a:prstGeom prst="rect">
            <a:avLst/>
          </a:prstGeom>
        </p:spPr>
      </p:pic>
      <p:pic>
        <p:nvPicPr>
          <p:cNvPr id="17" name="Picture 16">
            <a:extLst>
              <a:ext uri="{FF2B5EF4-FFF2-40B4-BE49-F238E27FC236}">
                <a16:creationId xmlns="" xmlns:a16="http://schemas.microsoft.com/office/drawing/2014/main" id="{CCEC5772-4CFD-42E1-BC30-909AA656EF8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803519" y="5565649"/>
            <a:ext cx="881232" cy="502344"/>
          </a:xfrm>
          <a:prstGeom prst="rect">
            <a:avLst/>
          </a:prstGeom>
        </p:spPr>
      </p:pic>
      <p:pic>
        <p:nvPicPr>
          <p:cNvPr id="18" name="Picture 17">
            <a:extLst>
              <a:ext uri="{FF2B5EF4-FFF2-40B4-BE49-F238E27FC236}">
                <a16:creationId xmlns="" xmlns:a16="http://schemas.microsoft.com/office/drawing/2014/main" id="{6F7B1D65-7E4C-4A50-97D3-2FC5E13EA36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735855" y="5455009"/>
            <a:ext cx="731520" cy="731520"/>
          </a:xfrm>
          <a:prstGeom prst="rect">
            <a:avLst/>
          </a:prstGeom>
        </p:spPr>
      </p:pic>
      <p:sp>
        <p:nvSpPr>
          <p:cNvPr id="2" name="Title 1">
            <a:extLst>
              <a:ext uri="{FF2B5EF4-FFF2-40B4-BE49-F238E27FC236}">
                <a16:creationId xmlns="" xmlns:a16="http://schemas.microsoft.com/office/drawing/2014/main" id="{8DEC77AF-73DB-4C5F-ABBF-AEAC476172A7}"/>
              </a:ext>
            </a:extLst>
          </p:cNvPr>
          <p:cNvSpPr>
            <a:spLocks noGrp="1"/>
          </p:cNvSpPr>
          <p:nvPr>
            <p:ph type="ctrTitle" hasCustomPrompt="1"/>
          </p:nvPr>
        </p:nvSpPr>
        <p:spPr>
          <a:xfrm>
            <a:off x="838200" y="2641601"/>
            <a:ext cx="10515600" cy="868362"/>
          </a:xfrm>
        </p:spPr>
        <p:txBody>
          <a:bodyPr anchor="b">
            <a:normAutofit/>
          </a:bodyPr>
          <a:lstStyle>
            <a:lvl1pPr algn="ctr">
              <a:defRPr sz="4000" b="1">
                <a:latin typeface="Cambria" panose="02040503050406030204" pitchFamily="18" charset="0"/>
                <a:ea typeface="Cambria" panose="02040503050406030204" pitchFamily="18" charset="0"/>
              </a:defRPr>
            </a:lvl1pPr>
          </a:lstStyle>
          <a:p>
            <a:r>
              <a:rPr lang="en-US" dirty="0"/>
              <a:t>Click to insert presentation title</a:t>
            </a:r>
          </a:p>
        </p:txBody>
      </p:sp>
      <p:sp>
        <p:nvSpPr>
          <p:cNvPr id="3" name="Subtitle 2">
            <a:extLst>
              <a:ext uri="{FF2B5EF4-FFF2-40B4-BE49-F238E27FC236}">
                <a16:creationId xmlns="" xmlns:a16="http://schemas.microsoft.com/office/drawing/2014/main" id="{642C9DC0-32FD-42EA-80D7-03DBEC4453BB}"/>
              </a:ext>
            </a:extLst>
          </p:cNvPr>
          <p:cNvSpPr>
            <a:spLocks noGrp="1"/>
          </p:cNvSpPr>
          <p:nvPr>
            <p:ph type="subTitle" idx="1" hasCustomPrompt="1"/>
          </p:nvPr>
        </p:nvSpPr>
        <p:spPr>
          <a:xfrm>
            <a:off x="838200" y="3602038"/>
            <a:ext cx="10515600" cy="732761"/>
          </a:xfrm>
        </p:spPr>
        <p:txBody>
          <a:bodyPr/>
          <a:lstStyle>
            <a:lvl1pPr marL="0" indent="0" algn="ctr">
              <a:buNone/>
              <a:defRPr sz="2000">
                <a:latin typeface="Cambria" panose="02040503050406030204" pitchFamily="18" charset="0"/>
                <a:ea typeface="Cambria" panose="0204050305040603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presentation subtitle</a:t>
            </a:r>
          </a:p>
        </p:txBody>
      </p:sp>
      <p:sp>
        <p:nvSpPr>
          <p:cNvPr id="22" name="TextBox 21">
            <a:extLst>
              <a:ext uri="{FF2B5EF4-FFF2-40B4-BE49-F238E27FC236}">
                <a16:creationId xmlns="" xmlns:a16="http://schemas.microsoft.com/office/drawing/2014/main" id="{DB87A9DE-D68A-4F1E-825E-B2832662F59A}"/>
              </a:ext>
            </a:extLst>
          </p:cNvPr>
          <p:cNvSpPr txBox="1"/>
          <p:nvPr userDrawn="1"/>
        </p:nvSpPr>
        <p:spPr>
          <a:xfrm>
            <a:off x="481849" y="0"/>
            <a:ext cx="11202902" cy="584775"/>
          </a:xfrm>
          <a:prstGeom prst="rect">
            <a:avLst/>
          </a:prstGeom>
          <a:noFill/>
        </p:spPr>
        <p:txBody>
          <a:bodyPr wrap="square" rtlCol="0">
            <a:spAutoFit/>
          </a:bodyPr>
          <a:lstStyle/>
          <a:p>
            <a:pPr algn="ctr"/>
            <a:r>
              <a:rPr lang="en-US" sz="1600" b="1" dirty="0">
                <a:solidFill>
                  <a:srgbClr val="3870BF"/>
                </a:solidFill>
              </a:rPr>
              <a:t>National Workshop on</a:t>
            </a:r>
          </a:p>
          <a:p>
            <a:pPr algn="ctr"/>
            <a:r>
              <a:rPr lang="en-US" sz="1600" b="1" dirty="0">
                <a:solidFill>
                  <a:srgbClr val="3870BF"/>
                </a:solidFill>
              </a:rPr>
              <a:t> Integrated Healthcare Waste Management (IHCWM) and Water Sanitation &amp; Hygiene (WASH) in Healthcare Facilities</a:t>
            </a:r>
          </a:p>
        </p:txBody>
      </p:sp>
      <p:sp>
        <p:nvSpPr>
          <p:cNvPr id="27" name="Text Placeholder 26">
            <a:extLst>
              <a:ext uri="{FF2B5EF4-FFF2-40B4-BE49-F238E27FC236}">
                <a16:creationId xmlns="" xmlns:a16="http://schemas.microsoft.com/office/drawing/2014/main" id="{C8E4183F-DC2A-4662-AD53-A50D33C99072}"/>
              </a:ext>
            </a:extLst>
          </p:cNvPr>
          <p:cNvSpPr>
            <a:spLocks noGrp="1"/>
          </p:cNvSpPr>
          <p:nvPr>
            <p:ph type="body" sz="quarter" idx="13" hasCustomPrompt="1"/>
          </p:nvPr>
        </p:nvSpPr>
        <p:spPr>
          <a:xfrm>
            <a:off x="838200" y="4441228"/>
            <a:ext cx="10515600" cy="671513"/>
          </a:xfrm>
        </p:spPr>
        <p:txBody>
          <a:bodyPr>
            <a:noAutofit/>
          </a:bodyPr>
          <a:lstStyle>
            <a:lvl1pPr marL="0" indent="0">
              <a:buNone/>
              <a:defRPr sz="1600">
                <a:solidFill>
                  <a:srgbClr val="3870BF"/>
                </a:solidFill>
              </a:defRPr>
            </a:lvl1pPr>
          </a:lstStyle>
          <a:p>
            <a:pPr lvl="0"/>
            <a:r>
              <a:rPr lang="en-US" dirty="0"/>
              <a:t>Click to insert: speaker name</a:t>
            </a:r>
          </a:p>
          <a:p>
            <a:pPr lvl="0"/>
            <a:r>
              <a:rPr lang="en-US" dirty="0"/>
              <a:t>Speaker organization</a:t>
            </a:r>
          </a:p>
        </p:txBody>
      </p:sp>
    </p:spTree>
    <p:extLst>
      <p:ext uri="{BB962C8B-B14F-4D97-AF65-F5344CB8AC3E}">
        <p14:creationId xmlns:p14="http://schemas.microsoft.com/office/powerpoint/2010/main" val="2864042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33FD6C-84F1-4D20-BC43-3355F0CB629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 xmlns:a16="http://schemas.microsoft.com/office/drawing/2014/main" id="{05DB24AB-1D6E-4EEB-A308-0A3807BAA1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15">
            <a:extLst>
              <a:ext uri="{FF2B5EF4-FFF2-40B4-BE49-F238E27FC236}">
                <a16:creationId xmlns="" xmlns:a16="http://schemas.microsoft.com/office/drawing/2014/main" id="{AF0CC550-6E2F-495B-B3EE-175235503E80}"/>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23502" t="21128" r="21651" b="16855"/>
          <a:stretch/>
        </p:blipFill>
        <p:spPr>
          <a:xfrm rot="5400000">
            <a:off x="11013736" y="5649892"/>
            <a:ext cx="1005840" cy="1137327"/>
          </a:xfrm>
          <a:prstGeom prst="rect">
            <a:avLst/>
          </a:prstGeom>
        </p:spPr>
      </p:pic>
      <p:pic>
        <p:nvPicPr>
          <p:cNvPr id="11" name="Picture 10">
            <a:extLst>
              <a:ext uri="{FF2B5EF4-FFF2-40B4-BE49-F238E27FC236}">
                <a16:creationId xmlns="" xmlns:a16="http://schemas.microsoft.com/office/drawing/2014/main" id="{A883D8B5-64EF-487F-A78E-2AB7EAF365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11160786" y="217831"/>
            <a:ext cx="1005840" cy="843228"/>
          </a:xfrm>
          <a:prstGeom prst="rect">
            <a:avLst/>
          </a:prstGeom>
        </p:spPr>
      </p:pic>
      <p:sp>
        <p:nvSpPr>
          <p:cNvPr id="9" name="Date Placeholder 3">
            <a:extLst>
              <a:ext uri="{FF2B5EF4-FFF2-40B4-BE49-F238E27FC236}">
                <a16:creationId xmlns="" xmlns:a16="http://schemas.microsoft.com/office/drawing/2014/main" id="{169C0AE2-C889-4E07-9997-BD00981E1D8C}"/>
              </a:ext>
            </a:extLst>
          </p:cNvPr>
          <p:cNvSpPr>
            <a:spLocks noGrp="1"/>
          </p:cNvSpPr>
          <p:nvPr>
            <p:ph type="dt" sz="half" idx="10"/>
          </p:nvPr>
        </p:nvSpPr>
        <p:spPr>
          <a:xfrm>
            <a:off x="838200" y="6356350"/>
            <a:ext cx="1197334" cy="365125"/>
          </a:xfrm>
        </p:spPr>
        <p:txBody>
          <a:bodyPr/>
          <a:lstStyle/>
          <a:p>
            <a:r>
              <a:rPr lang="en-US"/>
              <a:t>12/11/2019</a:t>
            </a:r>
          </a:p>
        </p:txBody>
      </p:sp>
      <p:sp>
        <p:nvSpPr>
          <p:cNvPr id="12" name="Footer Placeholder 4">
            <a:extLst>
              <a:ext uri="{FF2B5EF4-FFF2-40B4-BE49-F238E27FC236}">
                <a16:creationId xmlns="" xmlns:a16="http://schemas.microsoft.com/office/drawing/2014/main" id="{B8164389-80AC-4926-B6DE-D7D0F846EBB8}"/>
              </a:ext>
            </a:extLst>
          </p:cNvPr>
          <p:cNvSpPr>
            <a:spLocks noGrp="1"/>
          </p:cNvSpPr>
          <p:nvPr>
            <p:ph type="ftr" sz="quarter" idx="11"/>
          </p:nvPr>
        </p:nvSpPr>
        <p:spPr>
          <a:xfrm>
            <a:off x="2165405" y="6356350"/>
            <a:ext cx="7861190" cy="365125"/>
          </a:xfrm>
        </p:spPr>
        <p:txBody>
          <a:bodyPr/>
          <a:lstStyle>
            <a:lvl1pPr>
              <a:defRPr/>
            </a:lvl1pPr>
          </a:lstStyle>
          <a:p>
            <a:r>
              <a:rPr lang="en-US"/>
              <a:t>National guidelines and strategy - Chudamani Bhandari</a:t>
            </a:r>
            <a:endParaRPr lang="en-US" dirty="0"/>
          </a:p>
        </p:txBody>
      </p:sp>
      <p:sp>
        <p:nvSpPr>
          <p:cNvPr id="13" name="Slide Number Placeholder 5">
            <a:extLst>
              <a:ext uri="{FF2B5EF4-FFF2-40B4-BE49-F238E27FC236}">
                <a16:creationId xmlns="" xmlns:a16="http://schemas.microsoft.com/office/drawing/2014/main" id="{011D8A33-EDAD-48B5-A8F2-B543E9432134}"/>
              </a:ext>
            </a:extLst>
          </p:cNvPr>
          <p:cNvSpPr>
            <a:spLocks noGrp="1"/>
          </p:cNvSpPr>
          <p:nvPr>
            <p:ph type="sldNum" sz="quarter" idx="12"/>
          </p:nvPr>
        </p:nvSpPr>
        <p:spPr>
          <a:xfrm>
            <a:off x="10328744" y="6356350"/>
            <a:ext cx="1025056" cy="365125"/>
          </a:xfr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3494422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CD37C62-64AD-4C12-906D-7786E9BBB9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 xmlns:a16="http://schemas.microsoft.com/office/drawing/2014/main" id="{6163B4EC-7902-40BD-8C03-07A45EC995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Content Placeholder 15">
            <a:extLst>
              <a:ext uri="{FF2B5EF4-FFF2-40B4-BE49-F238E27FC236}">
                <a16:creationId xmlns="" xmlns:a16="http://schemas.microsoft.com/office/drawing/2014/main" id="{05C2C5A7-F339-4D35-B8F1-1263A99D42BE}"/>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23502" t="21128" r="21651" b="16855"/>
          <a:stretch/>
        </p:blipFill>
        <p:spPr>
          <a:xfrm rot="5400000">
            <a:off x="11013736" y="5649892"/>
            <a:ext cx="1005840" cy="1137327"/>
          </a:xfrm>
          <a:prstGeom prst="rect">
            <a:avLst/>
          </a:prstGeom>
        </p:spPr>
      </p:pic>
      <p:pic>
        <p:nvPicPr>
          <p:cNvPr id="10" name="Picture 9">
            <a:extLst>
              <a:ext uri="{FF2B5EF4-FFF2-40B4-BE49-F238E27FC236}">
                <a16:creationId xmlns="" xmlns:a16="http://schemas.microsoft.com/office/drawing/2014/main" id="{1C418561-E092-436A-859D-CE3564081EC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11160786" y="217831"/>
            <a:ext cx="1005840" cy="843228"/>
          </a:xfrm>
          <a:prstGeom prst="rect">
            <a:avLst/>
          </a:prstGeom>
        </p:spPr>
      </p:pic>
      <p:sp>
        <p:nvSpPr>
          <p:cNvPr id="11" name="Date Placeholder 3">
            <a:extLst>
              <a:ext uri="{FF2B5EF4-FFF2-40B4-BE49-F238E27FC236}">
                <a16:creationId xmlns="" xmlns:a16="http://schemas.microsoft.com/office/drawing/2014/main" id="{A1220856-3F7B-44DF-AB88-39D883EB4637}"/>
              </a:ext>
            </a:extLst>
          </p:cNvPr>
          <p:cNvSpPr>
            <a:spLocks noGrp="1"/>
          </p:cNvSpPr>
          <p:nvPr>
            <p:ph type="dt" sz="half" idx="10"/>
          </p:nvPr>
        </p:nvSpPr>
        <p:spPr>
          <a:xfrm>
            <a:off x="838200" y="6356350"/>
            <a:ext cx="1197334" cy="365125"/>
          </a:xfrm>
        </p:spPr>
        <p:txBody>
          <a:bodyPr/>
          <a:lstStyle/>
          <a:p>
            <a:r>
              <a:rPr lang="en-US"/>
              <a:t>12/11/2019</a:t>
            </a:r>
          </a:p>
        </p:txBody>
      </p:sp>
      <p:sp>
        <p:nvSpPr>
          <p:cNvPr id="12" name="Footer Placeholder 4">
            <a:extLst>
              <a:ext uri="{FF2B5EF4-FFF2-40B4-BE49-F238E27FC236}">
                <a16:creationId xmlns="" xmlns:a16="http://schemas.microsoft.com/office/drawing/2014/main" id="{A187C20C-F713-4ACC-8B12-F62C84AFCF95}"/>
              </a:ext>
            </a:extLst>
          </p:cNvPr>
          <p:cNvSpPr>
            <a:spLocks noGrp="1"/>
          </p:cNvSpPr>
          <p:nvPr>
            <p:ph type="ftr" sz="quarter" idx="11"/>
          </p:nvPr>
        </p:nvSpPr>
        <p:spPr>
          <a:xfrm>
            <a:off x="2165405" y="6356350"/>
            <a:ext cx="7861190" cy="365125"/>
          </a:xfrm>
        </p:spPr>
        <p:txBody>
          <a:bodyPr/>
          <a:lstStyle>
            <a:lvl1pPr>
              <a:defRPr/>
            </a:lvl1pPr>
          </a:lstStyle>
          <a:p>
            <a:r>
              <a:rPr lang="en-US"/>
              <a:t>National guidelines and strategy - Chudamani Bhandari</a:t>
            </a:r>
            <a:endParaRPr lang="en-US" dirty="0"/>
          </a:p>
        </p:txBody>
      </p:sp>
      <p:sp>
        <p:nvSpPr>
          <p:cNvPr id="13" name="Slide Number Placeholder 5">
            <a:extLst>
              <a:ext uri="{FF2B5EF4-FFF2-40B4-BE49-F238E27FC236}">
                <a16:creationId xmlns="" xmlns:a16="http://schemas.microsoft.com/office/drawing/2014/main" id="{91690A44-F272-4421-8321-B9CB270FDF9B}"/>
              </a:ext>
            </a:extLst>
          </p:cNvPr>
          <p:cNvSpPr>
            <a:spLocks noGrp="1"/>
          </p:cNvSpPr>
          <p:nvPr>
            <p:ph type="sldNum" sz="quarter" idx="12"/>
          </p:nvPr>
        </p:nvSpPr>
        <p:spPr>
          <a:xfrm>
            <a:off x="10328744" y="6356350"/>
            <a:ext cx="1025056" cy="365125"/>
          </a:xfr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1252825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36DA34-E3DC-45F9-AE40-DCE03C891970}"/>
              </a:ext>
            </a:extLst>
          </p:cNvPr>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3F95A502-A8AE-402B-BC94-C97E43B5525B}"/>
              </a:ext>
            </a:extLst>
          </p:cNvPr>
          <p:cNvSpPr>
            <a:spLocks noGrp="1"/>
          </p:cNvSpPr>
          <p:nvPr>
            <p:ph idx="1"/>
          </p:nvPr>
        </p:nvSpPr>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9B6A15FC-A2AF-4548-A505-01C6C820982D}"/>
              </a:ext>
            </a:extLst>
          </p:cNvPr>
          <p:cNvSpPr>
            <a:spLocks noGrp="1"/>
          </p:cNvSpPr>
          <p:nvPr>
            <p:ph type="dt" sz="half" idx="10"/>
          </p:nvPr>
        </p:nvSpPr>
        <p:spPr>
          <a:xfrm>
            <a:off x="838200" y="6356350"/>
            <a:ext cx="1197334" cy="365125"/>
          </a:xfrm>
        </p:spPr>
        <p:txBody>
          <a:bodyPr/>
          <a:lstStyle/>
          <a:p>
            <a:r>
              <a:rPr lang="en-US"/>
              <a:t>12/11/2019</a:t>
            </a:r>
          </a:p>
        </p:txBody>
      </p:sp>
      <p:sp>
        <p:nvSpPr>
          <p:cNvPr id="5" name="Footer Placeholder 4">
            <a:extLst>
              <a:ext uri="{FF2B5EF4-FFF2-40B4-BE49-F238E27FC236}">
                <a16:creationId xmlns="" xmlns:a16="http://schemas.microsoft.com/office/drawing/2014/main" id="{93F3E3E0-DEA4-4082-9107-422EEF4ACC7D}"/>
              </a:ext>
            </a:extLst>
          </p:cNvPr>
          <p:cNvSpPr>
            <a:spLocks noGrp="1"/>
          </p:cNvSpPr>
          <p:nvPr>
            <p:ph type="ftr" sz="quarter" idx="11"/>
          </p:nvPr>
        </p:nvSpPr>
        <p:spPr>
          <a:xfrm>
            <a:off x="2165405" y="6356350"/>
            <a:ext cx="7861190" cy="365125"/>
          </a:xfrm>
        </p:spPr>
        <p:txBody>
          <a:bodyPr/>
          <a:lstStyle>
            <a:lvl1pPr>
              <a:defRPr/>
            </a:lvl1pPr>
          </a:lstStyle>
          <a:p>
            <a:r>
              <a:rPr lang="en-US"/>
              <a:t>National guidelines and strategy - Chudamani Bhandari</a:t>
            </a:r>
            <a:endParaRPr lang="en-US" dirty="0"/>
          </a:p>
        </p:txBody>
      </p:sp>
      <p:sp>
        <p:nvSpPr>
          <p:cNvPr id="6" name="Slide Number Placeholder 5">
            <a:extLst>
              <a:ext uri="{FF2B5EF4-FFF2-40B4-BE49-F238E27FC236}">
                <a16:creationId xmlns="" xmlns:a16="http://schemas.microsoft.com/office/drawing/2014/main" id="{F9A91ACC-9563-4C0D-A422-C642FE73C2AF}"/>
              </a:ext>
            </a:extLst>
          </p:cNvPr>
          <p:cNvSpPr>
            <a:spLocks noGrp="1"/>
          </p:cNvSpPr>
          <p:nvPr>
            <p:ph type="sldNum" sz="quarter" idx="12"/>
          </p:nvPr>
        </p:nvSpPr>
        <p:spPr>
          <a:xfrm>
            <a:off x="10328744" y="6356350"/>
            <a:ext cx="1025056" cy="365125"/>
          </a:xfrm>
        </p:spPr>
        <p:txBody>
          <a:bodyPr/>
          <a:lstStyle/>
          <a:p>
            <a:fld id="{19D45C30-91B6-4D37-B3EC-98C0C4E45E7F}" type="slidenum">
              <a:rPr lang="en-US" smtClean="0"/>
              <a:t>‹#›</a:t>
            </a:fld>
            <a:endParaRPr lang="en-US" dirty="0"/>
          </a:p>
        </p:txBody>
      </p:sp>
      <p:pic>
        <p:nvPicPr>
          <p:cNvPr id="9" name="Content Placeholder 15">
            <a:extLst>
              <a:ext uri="{FF2B5EF4-FFF2-40B4-BE49-F238E27FC236}">
                <a16:creationId xmlns="" xmlns:a16="http://schemas.microsoft.com/office/drawing/2014/main" id="{67A6BB01-3876-4303-B094-B1A41344A957}"/>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10" name="Picture 9">
            <a:extLst>
              <a:ext uri="{FF2B5EF4-FFF2-40B4-BE49-F238E27FC236}">
                <a16:creationId xmlns="" xmlns:a16="http://schemas.microsoft.com/office/drawing/2014/main" id="{8297C35C-9FBC-4E4B-BA63-BF0A1F4A7E7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grpSp>
        <p:nvGrpSpPr>
          <p:cNvPr id="15" name="Group 14">
            <a:extLst>
              <a:ext uri="{FF2B5EF4-FFF2-40B4-BE49-F238E27FC236}">
                <a16:creationId xmlns="" xmlns:a16="http://schemas.microsoft.com/office/drawing/2014/main" id="{877868EA-CB68-45CE-992B-3DD39C95BDEA}"/>
              </a:ext>
            </a:extLst>
          </p:cNvPr>
          <p:cNvGrpSpPr/>
          <p:nvPr userDrawn="1"/>
        </p:nvGrpSpPr>
        <p:grpSpPr>
          <a:xfrm>
            <a:off x="10469462" y="6276839"/>
            <a:ext cx="884338" cy="365125"/>
            <a:chOff x="18105" y="-5683"/>
            <a:chExt cx="12173895" cy="5026349"/>
          </a:xfrm>
        </p:grpSpPr>
        <p:sp>
          <p:nvSpPr>
            <p:cNvPr id="16" name="Freeform: Shape 15">
              <a:extLst>
                <a:ext uri="{FF2B5EF4-FFF2-40B4-BE49-F238E27FC236}">
                  <a16:creationId xmlns="" xmlns:a16="http://schemas.microsoft.com/office/drawing/2014/main" id="{709859D1-37F2-4926-B9C0-F9E9568325C9}"/>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7" name="Freeform: Shape 16">
              <a:extLst>
                <a:ext uri="{FF2B5EF4-FFF2-40B4-BE49-F238E27FC236}">
                  <a16:creationId xmlns="" xmlns:a16="http://schemas.microsoft.com/office/drawing/2014/main" id="{9F7EF561-927F-43CB-A99C-D435355B9BF7}"/>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8" name="Freeform: Shape 17">
              <a:extLst>
                <a:ext uri="{FF2B5EF4-FFF2-40B4-BE49-F238E27FC236}">
                  <a16:creationId xmlns="" xmlns:a16="http://schemas.microsoft.com/office/drawing/2014/main" id="{C2FAAF5C-622B-478D-87E6-083EE715DB54}"/>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Tree>
    <p:extLst>
      <p:ext uri="{BB962C8B-B14F-4D97-AF65-F5344CB8AC3E}">
        <p14:creationId xmlns:p14="http://schemas.microsoft.com/office/powerpoint/2010/main" val="4113450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5" name="Group 14">
            <a:extLst>
              <a:ext uri="{FF2B5EF4-FFF2-40B4-BE49-F238E27FC236}">
                <a16:creationId xmlns="" xmlns:a16="http://schemas.microsoft.com/office/drawing/2014/main" id="{6669D1DE-8051-44D3-AD36-21A950DE4AEE}"/>
              </a:ext>
            </a:extLst>
          </p:cNvPr>
          <p:cNvGrpSpPr/>
          <p:nvPr userDrawn="1"/>
        </p:nvGrpSpPr>
        <p:grpSpPr>
          <a:xfrm>
            <a:off x="10469462" y="6276839"/>
            <a:ext cx="884338" cy="365125"/>
            <a:chOff x="18105" y="-5683"/>
            <a:chExt cx="12173895" cy="5026349"/>
          </a:xfrm>
        </p:grpSpPr>
        <p:sp>
          <p:nvSpPr>
            <p:cNvPr id="16" name="Freeform: Shape 15">
              <a:extLst>
                <a:ext uri="{FF2B5EF4-FFF2-40B4-BE49-F238E27FC236}">
                  <a16:creationId xmlns="" xmlns:a16="http://schemas.microsoft.com/office/drawing/2014/main" id="{A281931A-F13F-4078-A28B-3BEE6EB16113}"/>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7" name="Freeform: Shape 16">
              <a:extLst>
                <a:ext uri="{FF2B5EF4-FFF2-40B4-BE49-F238E27FC236}">
                  <a16:creationId xmlns="" xmlns:a16="http://schemas.microsoft.com/office/drawing/2014/main" id="{AB92AF90-1027-429F-8A21-BD6ADFF33AC6}"/>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8" name="Freeform: Shape 17">
              <a:extLst>
                <a:ext uri="{FF2B5EF4-FFF2-40B4-BE49-F238E27FC236}">
                  <a16:creationId xmlns="" xmlns:a16="http://schemas.microsoft.com/office/drawing/2014/main" id="{FD986FBC-B854-4EEC-ADF0-D643503BB588}"/>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 name="Title 1">
            <a:extLst>
              <a:ext uri="{FF2B5EF4-FFF2-40B4-BE49-F238E27FC236}">
                <a16:creationId xmlns="" xmlns:a16="http://schemas.microsoft.com/office/drawing/2014/main" id="{405B28F5-51B9-42CB-9128-446E4662AB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73AB4CB6-1883-4716-AA95-3EC151AD47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mbria" panose="02040503050406030204" pitchFamily="18" charset="0"/>
                <a:ea typeface="Cambria" panose="020405030504060302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Content Placeholder 15">
            <a:extLst>
              <a:ext uri="{FF2B5EF4-FFF2-40B4-BE49-F238E27FC236}">
                <a16:creationId xmlns="" xmlns:a16="http://schemas.microsoft.com/office/drawing/2014/main" id="{C0ED5EE1-6AF2-41C7-8B7C-EA3DDB805625}"/>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10" name="Picture 9">
            <a:extLst>
              <a:ext uri="{FF2B5EF4-FFF2-40B4-BE49-F238E27FC236}">
                <a16:creationId xmlns="" xmlns:a16="http://schemas.microsoft.com/office/drawing/2014/main" id="{2510C5D7-FC42-437C-96FA-662088C0B83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20" name="Date Placeholder 3">
            <a:extLst>
              <a:ext uri="{FF2B5EF4-FFF2-40B4-BE49-F238E27FC236}">
                <a16:creationId xmlns="" xmlns:a16="http://schemas.microsoft.com/office/drawing/2014/main" id="{5DEE2349-5A27-413A-AF12-CD0952FF9EF1}"/>
              </a:ext>
            </a:extLst>
          </p:cNvPr>
          <p:cNvSpPr>
            <a:spLocks noGrp="1"/>
          </p:cNvSpPr>
          <p:nvPr>
            <p:ph type="dt" sz="half" idx="10"/>
          </p:nvPr>
        </p:nvSpPr>
        <p:spPr>
          <a:xfrm>
            <a:off x="838200" y="6356350"/>
            <a:ext cx="1197334" cy="365125"/>
          </a:xfrm>
        </p:spPr>
        <p:txBody>
          <a:bodyPr/>
          <a:lstStyle/>
          <a:p>
            <a:r>
              <a:rPr lang="en-US"/>
              <a:t>12/11/2019</a:t>
            </a:r>
          </a:p>
        </p:txBody>
      </p:sp>
      <p:sp>
        <p:nvSpPr>
          <p:cNvPr id="21" name="Footer Placeholder 4">
            <a:extLst>
              <a:ext uri="{FF2B5EF4-FFF2-40B4-BE49-F238E27FC236}">
                <a16:creationId xmlns="" xmlns:a16="http://schemas.microsoft.com/office/drawing/2014/main" id="{D7D69B5C-033A-4245-9F7E-62F1A79003DF}"/>
              </a:ext>
            </a:extLst>
          </p:cNvPr>
          <p:cNvSpPr>
            <a:spLocks noGrp="1"/>
          </p:cNvSpPr>
          <p:nvPr>
            <p:ph type="ftr" sz="quarter" idx="11"/>
          </p:nvPr>
        </p:nvSpPr>
        <p:spPr>
          <a:xfrm>
            <a:off x="2165405" y="6356350"/>
            <a:ext cx="7861190" cy="365125"/>
          </a:xfrm>
        </p:spPr>
        <p:txBody>
          <a:bodyPr/>
          <a:lstStyle>
            <a:lvl1pPr>
              <a:defRPr/>
            </a:lvl1pPr>
          </a:lstStyle>
          <a:p>
            <a:r>
              <a:rPr lang="en-US"/>
              <a:t>National guidelines and strategy - Chudamani Bhandari</a:t>
            </a:r>
            <a:endParaRPr lang="en-US" dirty="0"/>
          </a:p>
        </p:txBody>
      </p:sp>
      <p:sp>
        <p:nvSpPr>
          <p:cNvPr id="22" name="Slide Number Placeholder 5">
            <a:extLst>
              <a:ext uri="{FF2B5EF4-FFF2-40B4-BE49-F238E27FC236}">
                <a16:creationId xmlns="" xmlns:a16="http://schemas.microsoft.com/office/drawing/2014/main" id="{DACEE4FC-A921-4FF7-B9ED-FA2A407C49C4}"/>
              </a:ext>
            </a:extLst>
          </p:cNvPr>
          <p:cNvSpPr>
            <a:spLocks noGrp="1"/>
          </p:cNvSpPr>
          <p:nvPr>
            <p:ph type="sldNum" sz="quarter" idx="12"/>
          </p:nvPr>
        </p:nvSpPr>
        <p:spPr>
          <a:xfrm>
            <a:off x="10328744" y="6356350"/>
            <a:ext cx="1025056" cy="365125"/>
          </a:xfr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302003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2" name="Group 21">
            <a:extLst>
              <a:ext uri="{FF2B5EF4-FFF2-40B4-BE49-F238E27FC236}">
                <a16:creationId xmlns="" xmlns:a16="http://schemas.microsoft.com/office/drawing/2014/main" id="{D2AAF8DD-3CD7-4F5F-9997-F7DDDE017668}"/>
              </a:ext>
            </a:extLst>
          </p:cNvPr>
          <p:cNvGrpSpPr/>
          <p:nvPr userDrawn="1"/>
        </p:nvGrpSpPr>
        <p:grpSpPr>
          <a:xfrm>
            <a:off x="10469462" y="6276839"/>
            <a:ext cx="884338" cy="365125"/>
            <a:chOff x="18105" y="-5683"/>
            <a:chExt cx="12173895" cy="5026349"/>
          </a:xfrm>
        </p:grpSpPr>
        <p:sp>
          <p:nvSpPr>
            <p:cNvPr id="23" name="Freeform: Shape 22">
              <a:extLst>
                <a:ext uri="{FF2B5EF4-FFF2-40B4-BE49-F238E27FC236}">
                  <a16:creationId xmlns="" xmlns:a16="http://schemas.microsoft.com/office/drawing/2014/main" id="{1477F8A5-B91E-4F2A-B17E-491680658A90}"/>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24" name="Freeform: Shape 23">
              <a:extLst>
                <a:ext uri="{FF2B5EF4-FFF2-40B4-BE49-F238E27FC236}">
                  <a16:creationId xmlns="" xmlns:a16="http://schemas.microsoft.com/office/drawing/2014/main" id="{75F8185B-D579-4E97-A43D-C43E30EC2D08}"/>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25" name="Freeform: Shape 24">
              <a:extLst>
                <a:ext uri="{FF2B5EF4-FFF2-40B4-BE49-F238E27FC236}">
                  <a16:creationId xmlns="" xmlns:a16="http://schemas.microsoft.com/office/drawing/2014/main" id="{33655041-73F4-47CD-97C9-E82B64530369}"/>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 name="Title 1">
            <a:extLst>
              <a:ext uri="{FF2B5EF4-FFF2-40B4-BE49-F238E27FC236}">
                <a16:creationId xmlns="" xmlns:a16="http://schemas.microsoft.com/office/drawing/2014/main" id="{7CA1A25B-2992-4EB3-957C-40D5012E604E}"/>
              </a:ext>
            </a:extLst>
          </p:cNvPr>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810853BB-DECE-4BFC-932A-B4CBF3C565B7}"/>
              </a:ext>
            </a:extLst>
          </p:cNvPr>
          <p:cNvSpPr>
            <a:spLocks noGrp="1"/>
          </p:cNvSpPr>
          <p:nvPr>
            <p:ph sz="half" idx="1"/>
          </p:nvPr>
        </p:nvSpPr>
        <p:spPr>
          <a:xfrm>
            <a:off x="838200" y="1825625"/>
            <a:ext cx="5181600" cy="4351338"/>
          </a:xfrm>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 xmlns:a16="http://schemas.microsoft.com/office/drawing/2014/main" id="{8C35EF6E-7DD2-4D27-B292-961A12803DFB}"/>
              </a:ext>
            </a:extLst>
          </p:cNvPr>
          <p:cNvSpPr>
            <a:spLocks noGrp="1"/>
          </p:cNvSpPr>
          <p:nvPr>
            <p:ph sz="half" idx="2"/>
          </p:nvPr>
        </p:nvSpPr>
        <p:spPr>
          <a:xfrm>
            <a:off x="6172200" y="1825625"/>
            <a:ext cx="5181600" cy="4351338"/>
          </a:xfrm>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Content Placeholder 15">
            <a:extLst>
              <a:ext uri="{FF2B5EF4-FFF2-40B4-BE49-F238E27FC236}">
                <a16:creationId xmlns="" xmlns:a16="http://schemas.microsoft.com/office/drawing/2014/main" id="{0DE1E973-9D3B-4BD6-A68C-66909CDF6F85}"/>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12" name="Picture 11">
            <a:extLst>
              <a:ext uri="{FF2B5EF4-FFF2-40B4-BE49-F238E27FC236}">
                <a16:creationId xmlns="" xmlns:a16="http://schemas.microsoft.com/office/drawing/2014/main" id="{319FDCBE-D84C-4869-9E41-A429A437C5E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14" name="Date Placeholder 3">
            <a:extLst>
              <a:ext uri="{FF2B5EF4-FFF2-40B4-BE49-F238E27FC236}">
                <a16:creationId xmlns="" xmlns:a16="http://schemas.microsoft.com/office/drawing/2014/main" id="{43B16576-6217-433A-B071-00F2B6E1EADD}"/>
              </a:ext>
            </a:extLst>
          </p:cNvPr>
          <p:cNvSpPr>
            <a:spLocks noGrp="1"/>
          </p:cNvSpPr>
          <p:nvPr>
            <p:ph type="dt" sz="half" idx="10"/>
          </p:nvPr>
        </p:nvSpPr>
        <p:spPr>
          <a:xfrm>
            <a:off x="838200" y="6356350"/>
            <a:ext cx="1197334" cy="365125"/>
          </a:xfrm>
        </p:spPr>
        <p:txBody>
          <a:bodyPr/>
          <a:lstStyle/>
          <a:p>
            <a:r>
              <a:rPr lang="en-US"/>
              <a:t>12/11/2019</a:t>
            </a:r>
          </a:p>
        </p:txBody>
      </p:sp>
      <p:sp>
        <p:nvSpPr>
          <p:cNvPr id="15" name="Footer Placeholder 4">
            <a:extLst>
              <a:ext uri="{FF2B5EF4-FFF2-40B4-BE49-F238E27FC236}">
                <a16:creationId xmlns="" xmlns:a16="http://schemas.microsoft.com/office/drawing/2014/main" id="{1BD8EF0D-9A24-4B74-B6F6-C743856B8E23}"/>
              </a:ext>
            </a:extLst>
          </p:cNvPr>
          <p:cNvSpPr>
            <a:spLocks noGrp="1"/>
          </p:cNvSpPr>
          <p:nvPr>
            <p:ph type="ftr" sz="quarter" idx="11"/>
          </p:nvPr>
        </p:nvSpPr>
        <p:spPr>
          <a:xfrm>
            <a:off x="2165405" y="6356350"/>
            <a:ext cx="7861190" cy="365125"/>
          </a:xfrm>
        </p:spPr>
        <p:txBody>
          <a:bodyPr/>
          <a:lstStyle>
            <a:lvl1pPr>
              <a:defRPr/>
            </a:lvl1pPr>
          </a:lstStyle>
          <a:p>
            <a:r>
              <a:rPr lang="en-US"/>
              <a:t>National guidelines and strategy - Chudamani Bhandari</a:t>
            </a:r>
            <a:endParaRPr lang="en-US" dirty="0"/>
          </a:p>
        </p:txBody>
      </p:sp>
      <p:sp>
        <p:nvSpPr>
          <p:cNvPr id="16" name="Slide Number Placeholder 5">
            <a:extLst>
              <a:ext uri="{FF2B5EF4-FFF2-40B4-BE49-F238E27FC236}">
                <a16:creationId xmlns="" xmlns:a16="http://schemas.microsoft.com/office/drawing/2014/main" id="{4EFC443D-0DF1-4D6D-BCD7-9C916838F655}"/>
              </a:ext>
            </a:extLst>
          </p:cNvPr>
          <p:cNvSpPr>
            <a:spLocks noGrp="1"/>
          </p:cNvSpPr>
          <p:nvPr>
            <p:ph type="sldNum" sz="quarter" idx="12"/>
          </p:nvPr>
        </p:nvSpPr>
        <p:spPr>
          <a:xfrm>
            <a:off x="10328744" y="6356350"/>
            <a:ext cx="1025056" cy="365125"/>
          </a:xfr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4141260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4" name="Group 13">
            <a:extLst>
              <a:ext uri="{FF2B5EF4-FFF2-40B4-BE49-F238E27FC236}">
                <a16:creationId xmlns="" xmlns:a16="http://schemas.microsoft.com/office/drawing/2014/main" id="{E2B89A2D-E51B-4BD0-BE1D-CE0536D33CA7}"/>
              </a:ext>
            </a:extLst>
          </p:cNvPr>
          <p:cNvGrpSpPr/>
          <p:nvPr userDrawn="1"/>
        </p:nvGrpSpPr>
        <p:grpSpPr>
          <a:xfrm>
            <a:off x="10469462" y="6276839"/>
            <a:ext cx="884338" cy="365125"/>
            <a:chOff x="18105" y="-5683"/>
            <a:chExt cx="12173895" cy="5026349"/>
          </a:xfrm>
        </p:grpSpPr>
        <p:sp>
          <p:nvSpPr>
            <p:cNvPr id="15" name="Freeform: Shape 14">
              <a:extLst>
                <a:ext uri="{FF2B5EF4-FFF2-40B4-BE49-F238E27FC236}">
                  <a16:creationId xmlns="" xmlns:a16="http://schemas.microsoft.com/office/drawing/2014/main" id="{302AC8AD-3057-460D-B987-403CF6941646}"/>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6" name="Freeform: Shape 15">
              <a:extLst>
                <a:ext uri="{FF2B5EF4-FFF2-40B4-BE49-F238E27FC236}">
                  <a16:creationId xmlns="" xmlns:a16="http://schemas.microsoft.com/office/drawing/2014/main" id="{C476D2C7-591D-4309-AF0B-61E405E49B03}"/>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7" name="Freeform: Shape 16">
              <a:extLst>
                <a:ext uri="{FF2B5EF4-FFF2-40B4-BE49-F238E27FC236}">
                  <a16:creationId xmlns="" xmlns:a16="http://schemas.microsoft.com/office/drawing/2014/main" id="{25FDF7E7-7418-43F8-9936-DD52D80E2D97}"/>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 name="Title 1">
            <a:extLst>
              <a:ext uri="{FF2B5EF4-FFF2-40B4-BE49-F238E27FC236}">
                <a16:creationId xmlns="" xmlns:a16="http://schemas.microsoft.com/office/drawing/2014/main" id="{42FD9A3D-53DE-4FF2-A73D-110A1058C0C0}"/>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81396119-80B1-42EB-8746-5D945256D6BD}"/>
              </a:ext>
            </a:extLst>
          </p:cNvPr>
          <p:cNvSpPr>
            <a:spLocks noGrp="1"/>
          </p:cNvSpPr>
          <p:nvPr>
            <p:ph type="body" idx="1"/>
          </p:nvPr>
        </p:nvSpPr>
        <p:spPr>
          <a:xfrm>
            <a:off x="839788" y="1681163"/>
            <a:ext cx="5157787" cy="823912"/>
          </a:xfrm>
        </p:spPr>
        <p:txBody>
          <a:bodyPr anchor="b"/>
          <a:lstStyle>
            <a:lvl1pPr marL="0" indent="0">
              <a:buNone/>
              <a:defRPr sz="2400" b="1">
                <a:latin typeface="Cambria" panose="02040503050406030204" pitchFamily="18" charset="0"/>
                <a:ea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8DAC2FE-7B07-4071-A96C-560CF03AC7B9}"/>
              </a:ext>
            </a:extLst>
          </p:cNvPr>
          <p:cNvSpPr>
            <a:spLocks noGrp="1"/>
          </p:cNvSpPr>
          <p:nvPr>
            <p:ph sz="half" idx="2"/>
          </p:nvPr>
        </p:nvSpPr>
        <p:spPr>
          <a:xfrm>
            <a:off x="839788" y="2505075"/>
            <a:ext cx="5157787" cy="3684588"/>
          </a:xfrm>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 xmlns:a16="http://schemas.microsoft.com/office/drawing/2014/main" id="{6646C2E4-D2A7-4CC8-9FD1-0B9A5E0CCAF4}"/>
              </a:ext>
            </a:extLst>
          </p:cNvPr>
          <p:cNvSpPr>
            <a:spLocks noGrp="1"/>
          </p:cNvSpPr>
          <p:nvPr>
            <p:ph type="body" sz="quarter" idx="3"/>
          </p:nvPr>
        </p:nvSpPr>
        <p:spPr>
          <a:xfrm>
            <a:off x="6172200" y="1681163"/>
            <a:ext cx="5183188" cy="823912"/>
          </a:xfrm>
        </p:spPr>
        <p:txBody>
          <a:bodyPr anchor="b"/>
          <a:lstStyle>
            <a:lvl1pPr marL="0" indent="0">
              <a:buNone/>
              <a:defRPr sz="2400" b="1">
                <a:latin typeface="Cambria" panose="02040503050406030204" pitchFamily="18" charset="0"/>
                <a:ea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8CDBE58A-2B76-4451-9293-AB6CC5117EDA}"/>
              </a:ext>
            </a:extLst>
          </p:cNvPr>
          <p:cNvSpPr>
            <a:spLocks noGrp="1"/>
          </p:cNvSpPr>
          <p:nvPr>
            <p:ph sz="quarter" idx="4"/>
          </p:nvPr>
        </p:nvSpPr>
        <p:spPr>
          <a:xfrm>
            <a:off x="6172200" y="2505075"/>
            <a:ext cx="5183188" cy="3684588"/>
          </a:xfrm>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Content Placeholder 15">
            <a:extLst>
              <a:ext uri="{FF2B5EF4-FFF2-40B4-BE49-F238E27FC236}">
                <a16:creationId xmlns="" xmlns:a16="http://schemas.microsoft.com/office/drawing/2014/main" id="{BE184D5D-654A-459E-8A02-C6A9257F4CF7}"/>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13" name="Picture 12">
            <a:extLst>
              <a:ext uri="{FF2B5EF4-FFF2-40B4-BE49-F238E27FC236}">
                <a16:creationId xmlns="" xmlns:a16="http://schemas.microsoft.com/office/drawing/2014/main" id="{E977ED78-3A8D-438C-9EBE-0886D2247F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18" name="Date Placeholder 3">
            <a:extLst>
              <a:ext uri="{FF2B5EF4-FFF2-40B4-BE49-F238E27FC236}">
                <a16:creationId xmlns="" xmlns:a16="http://schemas.microsoft.com/office/drawing/2014/main" id="{44690693-F522-4473-97F4-17DF0BB023B8}"/>
              </a:ext>
            </a:extLst>
          </p:cNvPr>
          <p:cNvSpPr>
            <a:spLocks noGrp="1"/>
          </p:cNvSpPr>
          <p:nvPr>
            <p:ph type="dt" sz="half" idx="10"/>
          </p:nvPr>
        </p:nvSpPr>
        <p:spPr>
          <a:xfrm>
            <a:off x="838200" y="6356350"/>
            <a:ext cx="1197334" cy="365125"/>
          </a:xfrm>
        </p:spPr>
        <p:txBody>
          <a:bodyPr/>
          <a:lstStyle/>
          <a:p>
            <a:r>
              <a:rPr lang="en-US"/>
              <a:t>12/11/2019</a:t>
            </a:r>
          </a:p>
        </p:txBody>
      </p:sp>
      <p:sp>
        <p:nvSpPr>
          <p:cNvPr id="19" name="Footer Placeholder 4">
            <a:extLst>
              <a:ext uri="{FF2B5EF4-FFF2-40B4-BE49-F238E27FC236}">
                <a16:creationId xmlns="" xmlns:a16="http://schemas.microsoft.com/office/drawing/2014/main" id="{1EE72C34-B88A-4ABA-9BC4-7D8D4620C25D}"/>
              </a:ext>
            </a:extLst>
          </p:cNvPr>
          <p:cNvSpPr>
            <a:spLocks noGrp="1"/>
          </p:cNvSpPr>
          <p:nvPr>
            <p:ph type="ftr" sz="quarter" idx="11"/>
          </p:nvPr>
        </p:nvSpPr>
        <p:spPr>
          <a:xfrm>
            <a:off x="2165405" y="6356350"/>
            <a:ext cx="7861190" cy="365125"/>
          </a:xfrm>
        </p:spPr>
        <p:txBody>
          <a:bodyPr/>
          <a:lstStyle>
            <a:lvl1pPr>
              <a:defRPr/>
            </a:lvl1pPr>
          </a:lstStyle>
          <a:p>
            <a:r>
              <a:rPr lang="en-US"/>
              <a:t>National guidelines and strategy - Chudamani Bhandari</a:t>
            </a:r>
            <a:endParaRPr lang="en-US" dirty="0"/>
          </a:p>
        </p:txBody>
      </p:sp>
      <p:sp>
        <p:nvSpPr>
          <p:cNvPr id="20" name="Slide Number Placeholder 5">
            <a:extLst>
              <a:ext uri="{FF2B5EF4-FFF2-40B4-BE49-F238E27FC236}">
                <a16:creationId xmlns="" xmlns:a16="http://schemas.microsoft.com/office/drawing/2014/main" id="{587E9843-D740-4E01-87DA-F528288CCDAA}"/>
              </a:ext>
            </a:extLst>
          </p:cNvPr>
          <p:cNvSpPr>
            <a:spLocks noGrp="1"/>
          </p:cNvSpPr>
          <p:nvPr>
            <p:ph type="sldNum" sz="quarter" idx="12"/>
          </p:nvPr>
        </p:nvSpPr>
        <p:spPr>
          <a:xfrm>
            <a:off x="10328744" y="6356350"/>
            <a:ext cx="1025056" cy="365125"/>
          </a:xfr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1964158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4" name="Group 13">
            <a:extLst>
              <a:ext uri="{FF2B5EF4-FFF2-40B4-BE49-F238E27FC236}">
                <a16:creationId xmlns="" xmlns:a16="http://schemas.microsoft.com/office/drawing/2014/main" id="{5754DF1A-D5E8-4118-8A36-769F03CC7180}"/>
              </a:ext>
            </a:extLst>
          </p:cNvPr>
          <p:cNvGrpSpPr/>
          <p:nvPr userDrawn="1"/>
        </p:nvGrpSpPr>
        <p:grpSpPr>
          <a:xfrm>
            <a:off x="10469462" y="6276839"/>
            <a:ext cx="884338" cy="365125"/>
            <a:chOff x="18105" y="-5683"/>
            <a:chExt cx="12173895" cy="5026349"/>
          </a:xfrm>
        </p:grpSpPr>
        <p:sp>
          <p:nvSpPr>
            <p:cNvPr id="15" name="Freeform: Shape 14">
              <a:extLst>
                <a:ext uri="{FF2B5EF4-FFF2-40B4-BE49-F238E27FC236}">
                  <a16:creationId xmlns="" xmlns:a16="http://schemas.microsoft.com/office/drawing/2014/main" id="{DA20FA06-DFC7-4998-92F9-67E44C61DC7C}"/>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6" name="Freeform: Shape 15">
              <a:extLst>
                <a:ext uri="{FF2B5EF4-FFF2-40B4-BE49-F238E27FC236}">
                  <a16:creationId xmlns="" xmlns:a16="http://schemas.microsoft.com/office/drawing/2014/main" id="{FDA0002C-B0A2-4A74-B8F9-F55E2DBEEA1A}"/>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7" name="Freeform: Shape 16">
              <a:extLst>
                <a:ext uri="{FF2B5EF4-FFF2-40B4-BE49-F238E27FC236}">
                  <a16:creationId xmlns="" xmlns:a16="http://schemas.microsoft.com/office/drawing/2014/main" id="{BA16B131-AADE-403A-834D-475464C2BFAA}"/>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 name="Title 1">
            <a:extLst>
              <a:ext uri="{FF2B5EF4-FFF2-40B4-BE49-F238E27FC236}">
                <a16:creationId xmlns="" xmlns:a16="http://schemas.microsoft.com/office/drawing/2014/main" id="{D6C26B89-FAAA-445C-83AF-556EDA831279}"/>
              </a:ext>
            </a:extLst>
          </p:cNvPr>
          <p:cNvSpPr>
            <a:spLocks noGrp="1"/>
          </p:cNvSpPr>
          <p:nvPr>
            <p:ph type="title"/>
          </p:nvPr>
        </p:nvSpPr>
        <p:spPr/>
        <p:txBody>
          <a:bodyPr/>
          <a:lstStyle/>
          <a:p>
            <a:r>
              <a:rPr lang="en-US"/>
              <a:t>Click to edit Master title style</a:t>
            </a:r>
            <a:endParaRPr lang="en-US" dirty="0"/>
          </a:p>
        </p:txBody>
      </p:sp>
      <p:pic>
        <p:nvPicPr>
          <p:cNvPr id="8" name="Content Placeholder 15">
            <a:extLst>
              <a:ext uri="{FF2B5EF4-FFF2-40B4-BE49-F238E27FC236}">
                <a16:creationId xmlns="" xmlns:a16="http://schemas.microsoft.com/office/drawing/2014/main" id="{F7376B4C-F580-4483-8ECF-70AB20F83083}"/>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9" name="Picture 8">
            <a:extLst>
              <a:ext uri="{FF2B5EF4-FFF2-40B4-BE49-F238E27FC236}">
                <a16:creationId xmlns="" xmlns:a16="http://schemas.microsoft.com/office/drawing/2014/main" id="{32EB33CE-77E0-4542-B76A-1ABE534F87A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12" name="Date Placeholder 3">
            <a:extLst>
              <a:ext uri="{FF2B5EF4-FFF2-40B4-BE49-F238E27FC236}">
                <a16:creationId xmlns="" xmlns:a16="http://schemas.microsoft.com/office/drawing/2014/main" id="{38A30EF0-6264-449D-8644-E135A8616595}"/>
              </a:ext>
            </a:extLst>
          </p:cNvPr>
          <p:cNvSpPr>
            <a:spLocks noGrp="1"/>
          </p:cNvSpPr>
          <p:nvPr>
            <p:ph type="dt" sz="half" idx="10"/>
          </p:nvPr>
        </p:nvSpPr>
        <p:spPr>
          <a:xfrm>
            <a:off x="838200" y="6356350"/>
            <a:ext cx="1197334" cy="365125"/>
          </a:xfrm>
        </p:spPr>
        <p:txBody>
          <a:bodyPr/>
          <a:lstStyle/>
          <a:p>
            <a:r>
              <a:rPr lang="en-US"/>
              <a:t>12/11/2019</a:t>
            </a:r>
          </a:p>
        </p:txBody>
      </p:sp>
      <p:sp>
        <p:nvSpPr>
          <p:cNvPr id="13" name="Footer Placeholder 4">
            <a:extLst>
              <a:ext uri="{FF2B5EF4-FFF2-40B4-BE49-F238E27FC236}">
                <a16:creationId xmlns="" xmlns:a16="http://schemas.microsoft.com/office/drawing/2014/main" id="{2428D80E-EBE0-4807-843F-045CFC842E99}"/>
              </a:ext>
            </a:extLst>
          </p:cNvPr>
          <p:cNvSpPr>
            <a:spLocks noGrp="1"/>
          </p:cNvSpPr>
          <p:nvPr>
            <p:ph type="ftr" sz="quarter" idx="11"/>
          </p:nvPr>
        </p:nvSpPr>
        <p:spPr>
          <a:xfrm>
            <a:off x="2165405" y="6356350"/>
            <a:ext cx="7861190" cy="365125"/>
          </a:xfrm>
        </p:spPr>
        <p:txBody>
          <a:bodyPr/>
          <a:lstStyle>
            <a:lvl1pPr>
              <a:defRPr/>
            </a:lvl1pPr>
          </a:lstStyle>
          <a:p>
            <a:r>
              <a:rPr lang="en-US"/>
              <a:t>National guidelines and strategy - Chudamani Bhandari</a:t>
            </a:r>
            <a:endParaRPr lang="en-US" dirty="0"/>
          </a:p>
        </p:txBody>
      </p:sp>
      <p:sp>
        <p:nvSpPr>
          <p:cNvPr id="18" name="Slide Number Placeholder 5">
            <a:extLst>
              <a:ext uri="{FF2B5EF4-FFF2-40B4-BE49-F238E27FC236}">
                <a16:creationId xmlns="" xmlns:a16="http://schemas.microsoft.com/office/drawing/2014/main" id="{CC3DCF25-F528-4091-83C6-7895A81F1916}"/>
              </a:ext>
            </a:extLst>
          </p:cNvPr>
          <p:cNvSpPr>
            <a:spLocks noGrp="1"/>
          </p:cNvSpPr>
          <p:nvPr>
            <p:ph type="sldNum" sz="quarter" idx="12"/>
          </p:nvPr>
        </p:nvSpPr>
        <p:spPr>
          <a:xfrm>
            <a:off x="10328744" y="6356350"/>
            <a:ext cx="1025056" cy="365125"/>
          </a:xfr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3995295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3" name="Group 12">
            <a:extLst>
              <a:ext uri="{FF2B5EF4-FFF2-40B4-BE49-F238E27FC236}">
                <a16:creationId xmlns="" xmlns:a16="http://schemas.microsoft.com/office/drawing/2014/main" id="{8AA0A187-50E0-4150-A102-86F99B782FD9}"/>
              </a:ext>
            </a:extLst>
          </p:cNvPr>
          <p:cNvGrpSpPr/>
          <p:nvPr userDrawn="1"/>
        </p:nvGrpSpPr>
        <p:grpSpPr>
          <a:xfrm>
            <a:off x="10469462" y="6276839"/>
            <a:ext cx="884338" cy="365125"/>
            <a:chOff x="18105" y="-5683"/>
            <a:chExt cx="12173895" cy="5026349"/>
          </a:xfrm>
        </p:grpSpPr>
        <p:sp>
          <p:nvSpPr>
            <p:cNvPr id="14" name="Freeform: Shape 13">
              <a:extLst>
                <a:ext uri="{FF2B5EF4-FFF2-40B4-BE49-F238E27FC236}">
                  <a16:creationId xmlns="" xmlns:a16="http://schemas.microsoft.com/office/drawing/2014/main" id="{37EBCBC7-0717-4D60-A848-7B2D4FA98981}"/>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5" name="Freeform: Shape 14">
              <a:extLst>
                <a:ext uri="{FF2B5EF4-FFF2-40B4-BE49-F238E27FC236}">
                  <a16:creationId xmlns="" xmlns:a16="http://schemas.microsoft.com/office/drawing/2014/main" id="{DA34EF66-20F9-4068-BF65-79DA02A05741}"/>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6" name="Freeform: Shape 15">
              <a:extLst>
                <a:ext uri="{FF2B5EF4-FFF2-40B4-BE49-F238E27FC236}">
                  <a16:creationId xmlns="" xmlns:a16="http://schemas.microsoft.com/office/drawing/2014/main" id="{000CF128-63CF-4C14-B113-B51391BC85E2}"/>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pic>
        <p:nvPicPr>
          <p:cNvPr id="7" name="Content Placeholder 15">
            <a:extLst>
              <a:ext uri="{FF2B5EF4-FFF2-40B4-BE49-F238E27FC236}">
                <a16:creationId xmlns="" xmlns:a16="http://schemas.microsoft.com/office/drawing/2014/main" id="{C853F6F6-EAE6-423B-A39D-E37F024F9A0B}"/>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8" name="Picture 7">
            <a:extLst>
              <a:ext uri="{FF2B5EF4-FFF2-40B4-BE49-F238E27FC236}">
                <a16:creationId xmlns="" xmlns:a16="http://schemas.microsoft.com/office/drawing/2014/main" id="{DFACA706-36E9-41D8-ACB6-8EB5E35C746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11" name="Date Placeholder 3">
            <a:extLst>
              <a:ext uri="{FF2B5EF4-FFF2-40B4-BE49-F238E27FC236}">
                <a16:creationId xmlns="" xmlns:a16="http://schemas.microsoft.com/office/drawing/2014/main" id="{25098F93-E390-456F-99EF-E2B508DA12B5}"/>
              </a:ext>
            </a:extLst>
          </p:cNvPr>
          <p:cNvSpPr>
            <a:spLocks noGrp="1"/>
          </p:cNvSpPr>
          <p:nvPr>
            <p:ph type="dt" sz="half" idx="10"/>
          </p:nvPr>
        </p:nvSpPr>
        <p:spPr>
          <a:xfrm>
            <a:off x="838200" y="6356350"/>
            <a:ext cx="1197334" cy="365125"/>
          </a:xfrm>
        </p:spPr>
        <p:txBody>
          <a:bodyPr/>
          <a:lstStyle/>
          <a:p>
            <a:r>
              <a:rPr lang="en-US"/>
              <a:t>12/11/2019</a:t>
            </a:r>
          </a:p>
        </p:txBody>
      </p:sp>
      <p:sp>
        <p:nvSpPr>
          <p:cNvPr id="12" name="Footer Placeholder 4">
            <a:extLst>
              <a:ext uri="{FF2B5EF4-FFF2-40B4-BE49-F238E27FC236}">
                <a16:creationId xmlns="" xmlns:a16="http://schemas.microsoft.com/office/drawing/2014/main" id="{8525E63E-A375-4E79-A6E8-B79C2D0FF51D}"/>
              </a:ext>
            </a:extLst>
          </p:cNvPr>
          <p:cNvSpPr>
            <a:spLocks noGrp="1"/>
          </p:cNvSpPr>
          <p:nvPr>
            <p:ph type="ftr" sz="quarter" idx="11"/>
          </p:nvPr>
        </p:nvSpPr>
        <p:spPr>
          <a:xfrm>
            <a:off x="2165405" y="6356350"/>
            <a:ext cx="7861190" cy="365125"/>
          </a:xfrm>
        </p:spPr>
        <p:txBody>
          <a:bodyPr/>
          <a:lstStyle>
            <a:lvl1pPr>
              <a:defRPr/>
            </a:lvl1pPr>
          </a:lstStyle>
          <a:p>
            <a:r>
              <a:rPr lang="en-US"/>
              <a:t>National guidelines and strategy - Chudamani Bhandari</a:t>
            </a:r>
            <a:endParaRPr lang="en-US" dirty="0"/>
          </a:p>
        </p:txBody>
      </p:sp>
      <p:sp>
        <p:nvSpPr>
          <p:cNvPr id="17" name="Slide Number Placeholder 5">
            <a:extLst>
              <a:ext uri="{FF2B5EF4-FFF2-40B4-BE49-F238E27FC236}">
                <a16:creationId xmlns="" xmlns:a16="http://schemas.microsoft.com/office/drawing/2014/main" id="{3249BD8A-20CB-4496-BAE6-C7232FF738DF}"/>
              </a:ext>
            </a:extLst>
          </p:cNvPr>
          <p:cNvSpPr>
            <a:spLocks noGrp="1"/>
          </p:cNvSpPr>
          <p:nvPr>
            <p:ph type="sldNum" sz="quarter" idx="12"/>
          </p:nvPr>
        </p:nvSpPr>
        <p:spPr>
          <a:xfrm>
            <a:off x="10328744" y="6356350"/>
            <a:ext cx="1025056" cy="365125"/>
          </a:xfr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4172034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 xmlns:a16="http://schemas.microsoft.com/office/drawing/2014/main" id="{548E5656-9721-4D77-AADA-4BE7DA19C31A}"/>
              </a:ext>
            </a:extLst>
          </p:cNvPr>
          <p:cNvGrpSpPr/>
          <p:nvPr userDrawn="1"/>
        </p:nvGrpSpPr>
        <p:grpSpPr>
          <a:xfrm>
            <a:off x="10469462" y="6276839"/>
            <a:ext cx="884338" cy="365125"/>
            <a:chOff x="18105" y="-5683"/>
            <a:chExt cx="12173895" cy="5026349"/>
          </a:xfrm>
        </p:grpSpPr>
        <p:sp>
          <p:nvSpPr>
            <p:cNvPr id="17" name="Freeform: Shape 16">
              <a:extLst>
                <a:ext uri="{FF2B5EF4-FFF2-40B4-BE49-F238E27FC236}">
                  <a16:creationId xmlns="" xmlns:a16="http://schemas.microsoft.com/office/drawing/2014/main" id="{902F2713-D5DC-4745-BF09-962B4CB71D8A}"/>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8" name="Freeform: Shape 17">
              <a:extLst>
                <a:ext uri="{FF2B5EF4-FFF2-40B4-BE49-F238E27FC236}">
                  <a16:creationId xmlns="" xmlns:a16="http://schemas.microsoft.com/office/drawing/2014/main" id="{9E387BE7-D5C9-4B70-88C8-264377C4A4A4}"/>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9" name="Freeform: Shape 18">
              <a:extLst>
                <a:ext uri="{FF2B5EF4-FFF2-40B4-BE49-F238E27FC236}">
                  <a16:creationId xmlns="" xmlns:a16="http://schemas.microsoft.com/office/drawing/2014/main" id="{7A7A54B0-9E43-4B45-B64C-EC5FF55A5D9F}"/>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 name="Title 1">
            <a:extLst>
              <a:ext uri="{FF2B5EF4-FFF2-40B4-BE49-F238E27FC236}">
                <a16:creationId xmlns="" xmlns:a16="http://schemas.microsoft.com/office/drawing/2014/main" id="{927A4FAB-338B-4472-B087-5DF9E0B6A9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C9867297-8D7B-4D1D-868C-2A1B9A580E78}"/>
              </a:ext>
            </a:extLst>
          </p:cNvPr>
          <p:cNvSpPr>
            <a:spLocks noGrp="1"/>
          </p:cNvSpPr>
          <p:nvPr>
            <p:ph idx="1"/>
          </p:nvPr>
        </p:nvSpPr>
        <p:spPr>
          <a:xfrm>
            <a:off x="5183188" y="987425"/>
            <a:ext cx="6172200" cy="4873625"/>
          </a:xfrm>
        </p:spPr>
        <p:txBody>
          <a:bodyPr/>
          <a:lstStyle>
            <a:lvl1pPr>
              <a:defRPr sz="3200">
                <a:latin typeface="Cambria" panose="02040503050406030204" pitchFamily="18" charset="0"/>
                <a:ea typeface="Cambria" panose="02040503050406030204" pitchFamily="18" charset="0"/>
              </a:defRPr>
            </a:lvl1pPr>
            <a:lvl2pPr>
              <a:defRPr sz="2800">
                <a:latin typeface="Cambria" panose="02040503050406030204" pitchFamily="18" charset="0"/>
                <a:ea typeface="Cambria" panose="02040503050406030204" pitchFamily="18" charset="0"/>
              </a:defRPr>
            </a:lvl2pPr>
            <a:lvl3pPr>
              <a:defRPr sz="2400">
                <a:latin typeface="Cambria" panose="02040503050406030204" pitchFamily="18" charset="0"/>
                <a:ea typeface="Cambria" panose="02040503050406030204" pitchFamily="18" charset="0"/>
              </a:defRPr>
            </a:lvl3pPr>
            <a:lvl4pPr>
              <a:defRPr sz="2000">
                <a:latin typeface="Cambria" panose="02040503050406030204" pitchFamily="18" charset="0"/>
                <a:ea typeface="Cambria" panose="02040503050406030204" pitchFamily="18" charset="0"/>
              </a:defRPr>
            </a:lvl4pPr>
            <a:lvl5pPr>
              <a:defRPr sz="2000">
                <a:latin typeface="Cambria" panose="02040503050406030204" pitchFamily="18" charset="0"/>
                <a:ea typeface="Cambria" panose="02040503050406030204" pitchFamily="18"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 xmlns:a16="http://schemas.microsoft.com/office/drawing/2014/main" id="{D5FE281D-7D77-41C3-A767-753F2E346380}"/>
              </a:ext>
            </a:extLst>
          </p:cNvPr>
          <p:cNvSpPr>
            <a:spLocks noGrp="1"/>
          </p:cNvSpPr>
          <p:nvPr>
            <p:ph type="body" sz="half" idx="2"/>
          </p:nvPr>
        </p:nvSpPr>
        <p:spPr>
          <a:xfrm>
            <a:off x="839788" y="2057400"/>
            <a:ext cx="3932237" cy="3811588"/>
          </a:xfrm>
        </p:spPr>
        <p:txBody>
          <a:bodyPr/>
          <a:lstStyle>
            <a:lvl1pPr marL="0" indent="0">
              <a:buNone/>
              <a:defRPr sz="1600">
                <a:latin typeface="Cambria" panose="02040503050406030204" pitchFamily="18" charset="0"/>
                <a:ea typeface="Cambria" panose="020405030504060302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Content Placeholder 15">
            <a:extLst>
              <a:ext uri="{FF2B5EF4-FFF2-40B4-BE49-F238E27FC236}">
                <a16:creationId xmlns="" xmlns:a16="http://schemas.microsoft.com/office/drawing/2014/main" id="{1364343F-9C20-499A-9C33-F245228D4F5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11" name="Picture 10">
            <a:extLst>
              <a:ext uri="{FF2B5EF4-FFF2-40B4-BE49-F238E27FC236}">
                <a16:creationId xmlns="" xmlns:a16="http://schemas.microsoft.com/office/drawing/2014/main" id="{A056F74C-9CE7-4CBF-8E6C-658AF8F98F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14" name="Date Placeholder 3">
            <a:extLst>
              <a:ext uri="{FF2B5EF4-FFF2-40B4-BE49-F238E27FC236}">
                <a16:creationId xmlns="" xmlns:a16="http://schemas.microsoft.com/office/drawing/2014/main" id="{FA5F7BCF-4593-4E87-BE22-B4AD3B72D104}"/>
              </a:ext>
            </a:extLst>
          </p:cNvPr>
          <p:cNvSpPr>
            <a:spLocks noGrp="1"/>
          </p:cNvSpPr>
          <p:nvPr>
            <p:ph type="dt" sz="half" idx="10"/>
          </p:nvPr>
        </p:nvSpPr>
        <p:spPr>
          <a:xfrm>
            <a:off x="838200" y="6356350"/>
            <a:ext cx="1197334" cy="365125"/>
          </a:xfrm>
        </p:spPr>
        <p:txBody>
          <a:bodyPr/>
          <a:lstStyle/>
          <a:p>
            <a:r>
              <a:rPr lang="en-US"/>
              <a:t>12/11/2019</a:t>
            </a:r>
          </a:p>
        </p:txBody>
      </p:sp>
      <p:sp>
        <p:nvSpPr>
          <p:cNvPr id="15" name="Footer Placeholder 4">
            <a:extLst>
              <a:ext uri="{FF2B5EF4-FFF2-40B4-BE49-F238E27FC236}">
                <a16:creationId xmlns="" xmlns:a16="http://schemas.microsoft.com/office/drawing/2014/main" id="{E164EC67-2BBE-426C-8D96-0C49973BF4AE}"/>
              </a:ext>
            </a:extLst>
          </p:cNvPr>
          <p:cNvSpPr>
            <a:spLocks noGrp="1"/>
          </p:cNvSpPr>
          <p:nvPr>
            <p:ph type="ftr" sz="quarter" idx="11"/>
          </p:nvPr>
        </p:nvSpPr>
        <p:spPr>
          <a:xfrm>
            <a:off x="2165405" y="6356350"/>
            <a:ext cx="7861190" cy="365125"/>
          </a:xfrm>
        </p:spPr>
        <p:txBody>
          <a:bodyPr/>
          <a:lstStyle>
            <a:lvl1pPr>
              <a:defRPr/>
            </a:lvl1pPr>
          </a:lstStyle>
          <a:p>
            <a:r>
              <a:rPr lang="en-US"/>
              <a:t>National guidelines and strategy - Chudamani Bhandari</a:t>
            </a:r>
            <a:endParaRPr lang="en-US" dirty="0"/>
          </a:p>
        </p:txBody>
      </p:sp>
      <p:sp>
        <p:nvSpPr>
          <p:cNvPr id="20" name="Slide Number Placeholder 5">
            <a:extLst>
              <a:ext uri="{FF2B5EF4-FFF2-40B4-BE49-F238E27FC236}">
                <a16:creationId xmlns="" xmlns:a16="http://schemas.microsoft.com/office/drawing/2014/main" id="{6B9B61B0-9F3C-498E-AA93-B1F7E82752D3}"/>
              </a:ext>
            </a:extLst>
          </p:cNvPr>
          <p:cNvSpPr>
            <a:spLocks noGrp="1"/>
          </p:cNvSpPr>
          <p:nvPr>
            <p:ph type="sldNum" sz="quarter" idx="12"/>
          </p:nvPr>
        </p:nvSpPr>
        <p:spPr>
          <a:xfrm>
            <a:off x="10328744" y="6356350"/>
            <a:ext cx="1025056" cy="365125"/>
          </a:xfr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3654842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 xmlns:a16="http://schemas.microsoft.com/office/drawing/2014/main" id="{F7AD513A-1A41-4EF5-BCA3-AEE24A71AF95}"/>
              </a:ext>
            </a:extLst>
          </p:cNvPr>
          <p:cNvGrpSpPr/>
          <p:nvPr userDrawn="1"/>
        </p:nvGrpSpPr>
        <p:grpSpPr>
          <a:xfrm>
            <a:off x="10469462" y="6276839"/>
            <a:ext cx="884338" cy="365125"/>
            <a:chOff x="18105" y="-5683"/>
            <a:chExt cx="12173895" cy="5026349"/>
          </a:xfrm>
        </p:grpSpPr>
        <p:sp>
          <p:nvSpPr>
            <p:cNvPr id="17" name="Freeform: Shape 16">
              <a:extLst>
                <a:ext uri="{FF2B5EF4-FFF2-40B4-BE49-F238E27FC236}">
                  <a16:creationId xmlns="" xmlns:a16="http://schemas.microsoft.com/office/drawing/2014/main" id="{C3119A0A-5504-4B78-A979-6897139D5351}"/>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8" name="Freeform: Shape 17">
              <a:extLst>
                <a:ext uri="{FF2B5EF4-FFF2-40B4-BE49-F238E27FC236}">
                  <a16:creationId xmlns="" xmlns:a16="http://schemas.microsoft.com/office/drawing/2014/main" id="{F27BD939-7D7D-475C-8004-971140864136}"/>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9" name="Freeform: Shape 18">
              <a:extLst>
                <a:ext uri="{FF2B5EF4-FFF2-40B4-BE49-F238E27FC236}">
                  <a16:creationId xmlns="" xmlns:a16="http://schemas.microsoft.com/office/drawing/2014/main" id="{88C00F7B-5F8E-46AA-8D61-CFF3DAD8152E}"/>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 name="Title 1">
            <a:extLst>
              <a:ext uri="{FF2B5EF4-FFF2-40B4-BE49-F238E27FC236}">
                <a16:creationId xmlns="" xmlns:a16="http://schemas.microsoft.com/office/drawing/2014/main" id="{82B8357B-62E2-4065-8A4F-76DDB7EA45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 xmlns:a16="http://schemas.microsoft.com/office/drawing/2014/main" id="{24CB9B41-F4B0-4EEE-BBBC-F1E195825E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 xmlns:a16="http://schemas.microsoft.com/office/drawing/2014/main" id="{C8E9938D-B190-4CB8-9B74-CAD8CED3E2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Content Placeholder 15">
            <a:extLst>
              <a:ext uri="{FF2B5EF4-FFF2-40B4-BE49-F238E27FC236}">
                <a16:creationId xmlns="" xmlns:a16="http://schemas.microsoft.com/office/drawing/2014/main" id="{2045A90A-621B-4090-AF32-5F941E9B731A}"/>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11" name="Picture 10">
            <a:extLst>
              <a:ext uri="{FF2B5EF4-FFF2-40B4-BE49-F238E27FC236}">
                <a16:creationId xmlns="" xmlns:a16="http://schemas.microsoft.com/office/drawing/2014/main" id="{E3B0202D-689D-4861-A5B8-2F29F77421F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14" name="Date Placeholder 3">
            <a:extLst>
              <a:ext uri="{FF2B5EF4-FFF2-40B4-BE49-F238E27FC236}">
                <a16:creationId xmlns="" xmlns:a16="http://schemas.microsoft.com/office/drawing/2014/main" id="{21D1F5BE-B5DE-4C51-9A58-A2917276EDF4}"/>
              </a:ext>
            </a:extLst>
          </p:cNvPr>
          <p:cNvSpPr>
            <a:spLocks noGrp="1"/>
          </p:cNvSpPr>
          <p:nvPr>
            <p:ph type="dt" sz="half" idx="10"/>
          </p:nvPr>
        </p:nvSpPr>
        <p:spPr>
          <a:xfrm>
            <a:off x="838200" y="6356350"/>
            <a:ext cx="1197334" cy="365125"/>
          </a:xfrm>
        </p:spPr>
        <p:txBody>
          <a:bodyPr/>
          <a:lstStyle/>
          <a:p>
            <a:r>
              <a:rPr lang="en-US"/>
              <a:t>12/11/2019</a:t>
            </a:r>
          </a:p>
        </p:txBody>
      </p:sp>
      <p:sp>
        <p:nvSpPr>
          <p:cNvPr id="15" name="Footer Placeholder 4">
            <a:extLst>
              <a:ext uri="{FF2B5EF4-FFF2-40B4-BE49-F238E27FC236}">
                <a16:creationId xmlns="" xmlns:a16="http://schemas.microsoft.com/office/drawing/2014/main" id="{C1792EA4-438D-40FC-BA5A-1DAEDF1AA0BE}"/>
              </a:ext>
            </a:extLst>
          </p:cNvPr>
          <p:cNvSpPr>
            <a:spLocks noGrp="1"/>
          </p:cNvSpPr>
          <p:nvPr>
            <p:ph type="ftr" sz="quarter" idx="11"/>
          </p:nvPr>
        </p:nvSpPr>
        <p:spPr>
          <a:xfrm>
            <a:off x="2165405" y="6356350"/>
            <a:ext cx="7861190" cy="365125"/>
          </a:xfrm>
        </p:spPr>
        <p:txBody>
          <a:bodyPr/>
          <a:lstStyle>
            <a:lvl1pPr>
              <a:defRPr/>
            </a:lvl1pPr>
          </a:lstStyle>
          <a:p>
            <a:r>
              <a:rPr lang="en-US"/>
              <a:t>National guidelines and strategy - Chudamani Bhandari</a:t>
            </a:r>
            <a:endParaRPr lang="en-US" dirty="0"/>
          </a:p>
        </p:txBody>
      </p:sp>
      <p:sp>
        <p:nvSpPr>
          <p:cNvPr id="20" name="Slide Number Placeholder 5">
            <a:extLst>
              <a:ext uri="{FF2B5EF4-FFF2-40B4-BE49-F238E27FC236}">
                <a16:creationId xmlns="" xmlns:a16="http://schemas.microsoft.com/office/drawing/2014/main" id="{FE630FB1-74BC-41AE-B5B3-9EF226B02F8A}"/>
              </a:ext>
            </a:extLst>
          </p:cNvPr>
          <p:cNvSpPr>
            <a:spLocks noGrp="1"/>
          </p:cNvSpPr>
          <p:nvPr>
            <p:ph type="sldNum" sz="quarter" idx="12"/>
          </p:nvPr>
        </p:nvSpPr>
        <p:spPr>
          <a:xfrm>
            <a:off x="10328744" y="6356350"/>
            <a:ext cx="1025056" cy="365125"/>
          </a:xfr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879953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BE5F2E7-39BD-4A85-9F3E-5A82EC7B6A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AD23CA90-82F4-4FE2-AFE9-63B11ABA1E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4DFF7E5C-65CA-4118-A02F-BC43AA4444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mbria" panose="02040503050406030204" pitchFamily="18" charset="0"/>
                <a:ea typeface="Cambria" panose="02040503050406030204" pitchFamily="18" charset="0"/>
              </a:defRPr>
            </a:lvl1pPr>
          </a:lstStyle>
          <a:p>
            <a:r>
              <a:rPr lang="en-US"/>
              <a:t>12/11/2019</a:t>
            </a:r>
            <a:endParaRPr lang="en-US" dirty="0"/>
          </a:p>
        </p:txBody>
      </p:sp>
      <p:sp>
        <p:nvSpPr>
          <p:cNvPr id="5" name="Footer Placeholder 4">
            <a:extLst>
              <a:ext uri="{FF2B5EF4-FFF2-40B4-BE49-F238E27FC236}">
                <a16:creationId xmlns="" xmlns:a16="http://schemas.microsoft.com/office/drawing/2014/main" id="{89D0F8B1-6E87-4296-91A5-8442386154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mbria" panose="02040503050406030204" pitchFamily="18" charset="0"/>
                <a:ea typeface="Cambria" panose="02040503050406030204" pitchFamily="18" charset="0"/>
              </a:defRPr>
            </a:lvl1pPr>
          </a:lstStyle>
          <a:p>
            <a:r>
              <a:rPr lang="en-US"/>
              <a:t>National guidelines and strategy - Chudamani Bhandari</a:t>
            </a:r>
            <a:endParaRPr lang="en-US" dirty="0"/>
          </a:p>
        </p:txBody>
      </p:sp>
      <p:sp>
        <p:nvSpPr>
          <p:cNvPr id="6" name="Slide Number Placeholder 5">
            <a:extLst>
              <a:ext uri="{FF2B5EF4-FFF2-40B4-BE49-F238E27FC236}">
                <a16:creationId xmlns="" xmlns:a16="http://schemas.microsoft.com/office/drawing/2014/main" id="{30077507-0F0A-4E68-9FCC-C65C6A7A85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latin typeface="Cambria" panose="02040503050406030204" pitchFamily="18" charset="0"/>
                <a:ea typeface="Cambria" panose="02040503050406030204" pitchFamily="18" charset="0"/>
              </a:defRPr>
            </a:lvl1pPr>
          </a:lstStyle>
          <a:p>
            <a:fld id="{19D45C30-91B6-4D37-B3EC-98C0C4E45E7F}" type="slidenum">
              <a:rPr lang="en-US" smtClean="0"/>
              <a:pPr/>
              <a:t>‹#›</a:t>
            </a:fld>
            <a:endParaRPr lang="en-US"/>
          </a:p>
        </p:txBody>
      </p:sp>
    </p:spTree>
    <p:extLst>
      <p:ext uri="{BB962C8B-B14F-4D97-AF65-F5344CB8AC3E}">
        <p14:creationId xmlns:p14="http://schemas.microsoft.com/office/powerpoint/2010/main" val="70851907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11F1D62C-1430-4B0F-AEBB-C0B66D11C43A}"/>
              </a:ext>
            </a:extLst>
          </p:cNvPr>
          <p:cNvSpPr>
            <a:spLocks noGrp="1"/>
          </p:cNvSpPr>
          <p:nvPr>
            <p:ph type="ctrTitle"/>
          </p:nvPr>
        </p:nvSpPr>
        <p:spPr>
          <a:xfrm>
            <a:off x="731108" y="2866806"/>
            <a:ext cx="10515600" cy="928630"/>
          </a:xfrm>
          <a:solidFill>
            <a:schemeClr val="accent3">
              <a:lumMod val="40000"/>
              <a:lumOff val="6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sz="3200" dirty="0" smtClean="0"/>
              <a:t/>
            </a:r>
            <a:br>
              <a:rPr lang="en-US" sz="3200" dirty="0" smtClean="0"/>
            </a:br>
            <a:r>
              <a:rPr lang="en-US" sz="3200" dirty="0" smtClean="0"/>
              <a:t/>
            </a:r>
            <a:br>
              <a:rPr lang="en-US" sz="3200" dirty="0" smtClean="0"/>
            </a:br>
            <a:r>
              <a:rPr lang="en-US" sz="3200" dirty="0"/>
              <a:t/>
            </a:r>
            <a:br>
              <a:rPr lang="en-US" sz="3200" dirty="0"/>
            </a:br>
            <a:r>
              <a:rPr lang="en-US" sz="3200" dirty="0" smtClean="0"/>
              <a:t>PERCEIVED RISKS &amp; RISKS MITIGATION PRACTICES:</a:t>
            </a:r>
            <a:br>
              <a:rPr lang="en-US" sz="3200" dirty="0" smtClean="0"/>
            </a:br>
            <a:r>
              <a:rPr lang="en-US" sz="1800" dirty="0"/>
              <a:t>A Qualitative Study with the Informal Waste Workers in Kathmandu </a:t>
            </a:r>
            <a:r>
              <a:rPr lang="en-US" sz="1800" dirty="0" smtClean="0"/>
              <a:t>Valley</a:t>
            </a:r>
            <a:endParaRPr lang="en-US" sz="3200" dirty="0"/>
          </a:p>
        </p:txBody>
      </p:sp>
      <p:sp>
        <p:nvSpPr>
          <p:cNvPr id="7" name="Text Placeholder 6">
            <a:extLst>
              <a:ext uri="{FF2B5EF4-FFF2-40B4-BE49-F238E27FC236}">
                <a16:creationId xmlns="" xmlns:a16="http://schemas.microsoft.com/office/drawing/2014/main" id="{8990C549-73F2-4BA4-8821-800D6DFF3BF1}"/>
              </a:ext>
            </a:extLst>
          </p:cNvPr>
          <p:cNvSpPr>
            <a:spLocks noGrp="1"/>
          </p:cNvSpPr>
          <p:nvPr>
            <p:ph type="body" sz="quarter" idx="13"/>
          </p:nvPr>
        </p:nvSpPr>
        <p:spPr>
          <a:xfrm>
            <a:off x="721964" y="3866346"/>
            <a:ext cx="3083011" cy="1117134"/>
          </a:xfrm>
        </p:spPr>
        <p:txBody>
          <a:bodyPr/>
          <a:lstStyle/>
          <a:p>
            <a:r>
              <a:rPr lang="en-US" sz="2000" b="1" dirty="0" err="1" smtClean="0">
                <a:solidFill>
                  <a:schemeClr val="tx1"/>
                </a:solidFill>
              </a:rPr>
              <a:t>Sujata</a:t>
            </a:r>
            <a:r>
              <a:rPr lang="en-US" sz="2000" b="1" dirty="0" smtClean="0">
                <a:solidFill>
                  <a:schemeClr val="tx1"/>
                </a:solidFill>
              </a:rPr>
              <a:t> </a:t>
            </a:r>
            <a:r>
              <a:rPr lang="en-US" sz="2000" b="1" dirty="0" err="1" smtClean="0">
                <a:solidFill>
                  <a:schemeClr val="tx1"/>
                </a:solidFill>
              </a:rPr>
              <a:t>Sapkota</a:t>
            </a:r>
            <a:endParaRPr lang="en-US" sz="2000" b="1" dirty="0" smtClean="0">
              <a:solidFill>
                <a:schemeClr val="tx1"/>
              </a:solidFill>
            </a:endParaRPr>
          </a:p>
          <a:p>
            <a:r>
              <a:rPr lang="en-US" dirty="0" smtClean="0">
                <a:solidFill>
                  <a:schemeClr val="tx1"/>
                </a:solidFill>
              </a:rPr>
              <a:t>Research Lead,  PHASE Nepal</a:t>
            </a:r>
          </a:p>
          <a:p>
            <a:r>
              <a:rPr lang="en-US" dirty="0" err="1" smtClean="0">
                <a:solidFill>
                  <a:schemeClr val="tx1"/>
                </a:solidFill>
              </a:rPr>
              <a:t>Suryabinayak</a:t>
            </a:r>
            <a:r>
              <a:rPr lang="en-US" dirty="0" smtClean="0">
                <a:solidFill>
                  <a:schemeClr val="tx1"/>
                </a:solidFill>
              </a:rPr>
              <a:t>, </a:t>
            </a:r>
            <a:r>
              <a:rPr lang="en-US" dirty="0" err="1" smtClean="0">
                <a:solidFill>
                  <a:schemeClr val="tx1"/>
                </a:solidFill>
              </a:rPr>
              <a:t>Bhaktapur</a:t>
            </a:r>
            <a:r>
              <a:rPr lang="en-US" dirty="0" smtClean="0">
                <a:solidFill>
                  <a:schemeClr val="tx1"/>
                </a:solidFill>
              </a:rPr>
              <a:t>, Nepal </a:t>
            </a:r>
          </a:p>
          <a:p>
            <a:endParaRPr lang="en-US" dirty="0"/>
          </a:p>
        </p:txBody>
      </p:sp>
    </p:spTree>
    <p:extLst>
      <p:ext uri="{BB962C8B-B14F-4D97-AF65-F5344CB8AC3E}">
        <p14:creationId xmlns:p14="http://schemas.microsoft.com/office/powerpoint/2010/main" val="3553165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3914" y="131805"/>
            <a:ext cx="10109885" cy="748219"/>
          </a:xfrm>
        </p:spPr>
        <p:txBody>
          <a:bodyPr/>
          <a:lstStyle/>
          <a:p>
            <a:r>
              <a:rPr lang="en-US" b="1" dirty="0" smtClean="0"/>
              <a:t>IWWs’ involvement in waste-work</a:t>
            </a:r>
            <a:endParaRPr lang="en-US" b="1" dirty="0"/>
          </a:p>
        </p:txBody>
      </p:sp>
      <p:sp>
        <p:nvSpPr>
          <p:cNvPr id="4" name="Date Placeholder 3"/>
          <p:cNvSpPr>
            <a:spLocks noGrp="1"/>
          </p:cNvSpPr>
          <p:nvPr>
            <p:ph type="dt" sz="half" idx="10"/>
          </p:nvPr>
        </p:nvSpPr>
        <p:spPr/>
        <p:txBody>
          <a:bodyPr/>
          <a:lstStyle/>
          <a:p>
            <a:r>
              <a:rPr lang="en-US" dirty="0" smtClean="0"/>
              <a:t>12/12/019</a:t>
            </a:r>
            <a:endParaRPr lang="en-US" dirty="0"/>
          </a:p>
        </p:txBody>
      </p:sp>
      <p:sp>
        <p:nvSpPr>
          <p:cNvPr id="6" name="Slide Number Placeholder 5"/>
          <p:cNvSpPr>
            <a:spLocks noGrp="1"/>
          </p:cNvSpPr>
          <p:nvPr>
            <p:ph type="sldNum" sz="quarter" idx="12"/>
          </p:nvPr>
        </p:nvSpPr>
        <p:spPr/>
        <p:txBody>
          <a:bodyPr/>
          <a:lstStyle/>
          <a:p>
            <a:fld id="{19D45C30-91B6-4D37-B3EC-98C0C4E45E7F}" type="slidenum">
              <a:rPr lang="en-US" smtClean="0"/>
              <a:t>10</a:t>
            </a:fld>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609601845"/>
              </p:ext>
            </p:extLst>
          </p:nvPr>
        </p:nvGraphicFramePr>
        <p:xfrm>
          <a:off x="838200" y="1592317"/>
          <a:ext cx="5531069" cy="4647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itle 1"/>
          <p:cNvSpPr txBox="1">
            <a:spLocks/>
          </p:cNvSpPr>
          <p:nvPr/>
        </p:nvSpPr>
        <p:spPr>
          <a:xfrm>
            <a:off x="6779172" y="1630200"/>
            <a:ext cx="5044966" cy="45025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u="sng" dirty="0" smtClean="0"/>
              <a:t>Nature of work performed</a:t>
            </a:r>
            <a:r>
              <a:rPr lang="en-US" sz="3200" dirty="0" smtClean="0"/>
              <a:t>:</a:t>
            </a:r>
          </a:p>
          <a:p>
            <a:pPr marL="571500" indent="-571500">
              <a:buFont typeface="Arial" panose="020B0604020202020204" pitchFamily="34" charset="0"/>
              <a:buChar char="•"/>
            </a:pPr>
            <a:r>
              <a:rPr lang="en-US" sz="3600" dirty="0" smtClean="0"/>
              <a:t>Collecting wastes</a:t>
            </a:r>
          </a:p>
          <a:p>
            <a:pPr marL="571500" indent="-571500">
              <a:buFont typeface="Arial" panose="020B0604020202020204" pitchFamily="34" charset="0"/>
              <a:buChar char="•"/>
            </a:pPr>
            <a:r>
              <a:rPr lang="en-US" sz="3600" dirty="0" smtClean="0"/>
              <a:t>Sorting wastes</a:t>
            </a:r>
          </a:p>
          <a:p>
            <a:pPr marL="571500" indent="-571500">
              <a:buFont typeface="Arial" panose="020B0604020202020204" pitchFamily="34" charset="0"/>
              <a:buChar char="•"/>
            </a:pPr>
            <a:r>
              <a:rPr lang="en-US" sz="3600" dirty="0" smtClean="0"/>
              <a:t>“</a:t>
            </a:r>
            <a:r>
              <a:rPr lang="en-US" sz="3600" i="1" dirty="0" smtClean="0"/>
              <a:t>whatever was asked of them</a:t>
            </a:r>
            <a:r>
              <a:rPr lang="en-US" sz="3600" dirty="0" smtClean="0"/>
              <a:t>”</a:t>
            </a:r>
            <a:endParaRPr lang="en-US" sz="3600" dirty="0"/>
          </a:p>
        </p:txBody>
      </p:sp>
      <p:sp>
        <p:nvSpPr>
          <p:cNvPr id="12" name="Title 1"/>
          <p:cNvSpPr txBox="1">
            <a:spLocks/>
          </p:cNvSpPr>
          <p:nvPr/>
        </p:nvSpPr>
        <p:spPr>
          <a:xfrm>
            <a:off x="838200" y="1103588"/>
            <a:ext cx="5531069" cy="493659"/>
          </a:xfrm>
          <a:prstGeom prst="rect">
            <a:avLst/>
          </a:prstGeom>
          <a:solidFill>
            <a:schemeClr val="accent1">
              <a:lumMod val="40000"/>
              <a:lumOff val="60000"/>
            </a:schemeClr>
          </a:solidFill>
          <a:ln>
            <a:solidFill>
              <a:schemeClr val="accent2">
                <a:lumMod val="5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smtClean="0"/>
              <a:t>Reasons for involvement in waste-work</a:t>
            </a:r>
            <a:endParaRPr lang="en-US" sz="2400" dirty="0"/>
          </a:p>
        </p:txBody>
      </p:sp>
      <p:sp>
        <p:nvSpPr>
          <p:cNvPr id="13" name="Footer Placeholder 8">
            <a:extLst>
              <a:ext uri="{FF2B5EF4-FFF2-40B4-BE49-F238E27FC236}">
                <a16:creationId xmlns="" xmlns:a16="http://schemas.microsoft.com/office/drawing/2014/main" id="{3FE222C1-943D-4F95-B96D-6955A0A35089}"/>
              </a:ext>
            </a:extLst>
          </p:cNvPr>
          <p:cNvSpPr txBox="1">
            <a:spLocks/>
          </p:cNvSpPr>
          <p:nvPr/>
        </p:nvSpPr>
        <p:spPr>
          <a:xfrm>
            <a:off x="2295276" y="6352687"/>
            <a:ext cx="786119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Cambria" panose="02040503050406030204" pitchFamily="18" charset="0"/>
                <a:ea typeface="Cambria"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Perceived risks and risks mitigation practices: qualitative study in informal waste workers- </a:t>
            </a:r>
            <a:r>
              <a:rPr lang="en-US" dirty="0" err="1" smtClean="0"/>
              <a:t>Sujata</a:t>
            </a:r>
            <a:r>
              <a:rPr lang="en-US" dirty="0" smtClean="0"/>
              <a:t>/PHASE Nepal</a:t>
            </a:r>
            <a:endParaRPr lang="en-US" dirty="0"/>
          </a:p>
        </p:txBody>
      </p:sp>
    </p:spTree>
    <p:extLst>
      <p:ext uri="{BB962C8B-B14F-4D97-AF65-F5344CB8AC3E}">
        <p14:creationId xmlns:p14="http://schemas.microsoft.com/office/powerpoint/2010/main" val="4996957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1580" y="-69215"/>
            <a:ext cx="10142220" cy="1325563"/>
          </a:xfrm>
        </p:spPr>
        <p:txBody>
          <a:bodyPr>
            <a:normAutofit/>
          </a:bodyPr>
          <a:lstStyle/>
          <a:p>
            <a:r>
              <a:rPr lang="en-US" b="1" dirty="0" smtClean="0"/>
              <a:t>Risks associated with waste-work</a:t>
            </a:r>
            <a:endParaRPr lang="en-US" b="1" dirty="0"/>
          </a:p>
        </p:txBody>
      </p:sp>
      <p:sp>
        <p:nvSpPr>
          <p:cNvPr id="3" name="Content Placeholder 2"/>
          <p:cNvSpPr>
            <a:spLocks noGrp="1"/>
          </p:cNvSpPr>
          <p:nvPr>
            <p:ph idx="1"/>
          </p:nvPr>
        </p:nvSpPr>
        <p:spPr>
          <a:xfrm>
            <a:off x="412474" y="1439228"/>
            <a:ext cx="10941326" cy="4737735"/>
          </a:xfrm>
        </p:spPr>
        <p:txBody>
          <a:bodyPr/>
          <a:lstStyle/>
          <a:p>
            <a:pPr marL="0" indent="0">
              <a:buNone/>
            </a:pPr>
            <a:r>
              <a:rPr lang="en-US" u="sng" dirty="0" smtClean="0"/>
              <a:t>DISCRIMINATION </a:t>
            </a:r>
            <a:endParaRPr lang="en-US" u="sng" dirty="0"/>
          </a:p>
        </p:txBody>
      </p:sp>
      <p:sp>
        <p:nvSpPr>
          <p:cNvPr id="4" name="Date Placeholder 3"/>
          <p:cNvSpPr>
            <a:spLocks noGrp="1"/>
          </p:cNvSpPr>
          <p:nvPr>
            <p:ph type="dt" sz="half" idx="10"/>
          </p:nvPr>
        </p:nvSpPr>
        <p:spPr/>
        <p:txBody>
          <a:bodyPr/>
          <a:lstStyle/>
          <a:p>
            <a:r>
              <a:rPr lang="en-US" smtClean="0"/>
              <a:t>12/11/2019</a:t>
            </a:r>
            <a:endParaRPr lang="en-US"/>
          </a:p>
        </p:txBody>
      </p:sp>
      <p:sp>
        <p:nvSpPr>
          <p:cNvPr id="6" name="Slide Number Placeholder 5"/>
          <p:cNvSpPr>
            <a:spLocks noGrp="1"/>
          </p:cNvSpPr>
          <p:nvPr>
            <p:ph type="sldNum" sz="quarter" idx="12"/>
          </p:nvPr>
        </p:nvSpPr>
        <p:spPr/>
        <p:txBody>
          <a:bodyPr/>
          <a:lstStyle/>
          <a:p>
            <a:fld id="{19D45C30-91B6-4D37-B3EC-98C0C4E45E7F}" type="slidenum">
              <a:rPr lang="en-US" smtClean="0"/>
              <a:t>11</a:t>
            </a:fld>
            <a:endParaRPr lang="en-US" dirty="0"/>
          </a:p>
        </p:txBody>
      </p:sp>
      <p:sp>
        <p:nvSpPr>
          <p:cNvPr id="7" name="Rectangle 6"/>
          <p:cNvSpPr/>
          <p:nvPr/>
        </p:nvSpPr>
        <p:spPr>
          <a:xfrm>
            <a:off x="412474" y="2182654"/>
            <a:ext cx="4319546" cy="3616643"/>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i="1" dirty="0" smtClean="0">
                <a:solidFill>
                  <a:schemeClr val="accent3">
                    <a:lumMod val="50000"/>
                  </a:schemeClr>
                </a:solidFill>
              </a:rPr>
              <a:t>“This </a:t>
            </a:r>
            <a:r>
              <a:rPr lang="en-GB" sz="2400" b="1" i="1" dirty="0">
                <a:solidFill>
                  <a:schemeClr val="accent3">
                    <a:lumMod val="50000"/>
                  </a:schemeClr>
                </a:solidFill>
              </a:rPr>
              <a:t>is a very risky job…if someone steals something and I am on the way, people catch me and blame me. They slap me as well. They take me into police custody. They ask for money. </a:t>
            </a:r>
            <a:r>
              <a:rPr lang="en-GB" sz="2400" b="1" i="1" dirty="0" smtClean="0">
                <a:solidFill>
                  <a:schemeClr val="accent3">
                    <a:lumMod val="50000"/>
                  </a:schemeClr>
                </a:solidFill>
              </a:rPr>
              <a:t>“ </a:t>
            </a:r>
            <a:r>
              <a:rPr lang="en-GB" i="1" dirty="0" smtClean="0">
                <a:solidFill>
                  <a:schemeClr val="accent3">
                    <a:lumMod val="50000"/>
                  </a:schemeClr>
                </a:solidFill>
              </a:rPr>
              <a:t> </a:t>
            </a:r>
            <a:r>
              <a:rPr lang="en-GB" dirty="0">
                <a:solidFill>
                  <a:schemeClr val="accent3">
                    <a:lumMod val="50000"/>
                  </a:schemeClr>
                </a:solidFill>
              </a:rPr>
              <a:t>(I5, M)</a:t>
            </a:r>
            <a:endParaRPr lang="en-US" dirty="0">
              <a:solidFill>
                <a:schemeClr val="accent3">
                  <a:lumMod val="50000"/>
                </a:schemeClr>
              </a:solidFill>
            </a:endParaRPr>
          </a:p>
        </p:txBody>
      </p:sp>
      <p:sp>
        <p:nvSpPr>
          <p:cNvPr id="8" name="Rectangle 7"/>
          <p:cNvSpPr/>
          <p:nvPr/>
        </p:nvSpPr>
        <p:spPr>
          <a:xfrm>
            <a:off x="5531126" y="1259841"/>
            <a:ext cx="6287494" cy="546163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i="1" dirty="0" smtClean="0">
                <a:solidFill>
                  <a:schemeClr val="accent3">
                    <a:lumMod val="50000"/>
                  </a:schemeClr>
                </a:solidFill>
              </a:rPr>
              <a:t>“</a:t>
            </a:r>
            <a:r>
              <a:rPr lang="en-GB" sz="2400" b="1" i="1" u="sng" dirty="0" smtClean="0">
                <a:solidFill>
                  <a:schemeClr val="accent3">
                    <a:lumMod val="50000"/>
                  </a:schemeClr>
                </a:solidFill>
              </a:rPr>
              <a:t>Some </a:t>
            </a:r>
            <a:r>
              <a:rPr lang="en-GB" sz="2400" b="1" i="1" u="sng" dirty="0">
                <a:solidFill>
                  <a:schemeClr val="accent3">
                    <a:lumMod val="50000"/>
                  </a:schemeClr>
                </a:solidFill>
              </a:rPr>
              <a:t>people </a:t>
            </a:r>
            <a:r>
              <a:rPr lang="en-GB" sz="2400" b="1" i="1" dirty="0">
                <a:solidFill>
                  <a:schemeClr val="accent3">
                    <a:lumMod val="50000"/>
                  </a:schemeClr>
                </a:solidFill>
              </a:rPr>
              <a:t>scold [us] and behave badly. </a:t>
            </a:r>
            <a:r>
              <a:rPr lang="en-GB" sz="2400" b="1" i="1" dirty="0" smtClean="0">
                <a:solidFill>
                  <a:schemeClr val="accent3">
                    <a:lumMod val="50000"/>
                  </a:schemeClr>
                </a:solidFill>
              </a:rPr>
              <a:t>… some </a:t>
            </a:r>
            <a:r>
              <a:rPr lang="en-GB" sz="2400" b="1" i="1" dirty="0">
                <a:solidFill>
                  <a:schemeClr val="accent3">
                    <a:lumMod val="50000"/>
                  </a:schemeClr>
                </a:solidFill>
              </a:rPr>
              <a:t>people use offensive language; some people cheat; some people scold, </a:t>
            </a:r>
            <a:r>
              <a:rPr lang="en-GB" sz="2400" b="1" i="1" u="sng" dirty="0">
                <a:solidFill>
                  <a:schemeClr val="accent3">
                    <a:lumMod val="50000"/>
                  </a:schemeClr>
                </a:solidFill>
              </a:rPr>
              <a:t>scrap dealers also shout at me</a:t>
            </a:r>
            <a:r>
              <a:rPr lang="en-GB" sz="2400" b="1" i="1" dirty="0">
                <a:solidFill>
                  <a:schemeClr val="accent3">
                    <a:lumMod val="50000"/>
                  </a:schemeClr>
                </a:solidFill>
              </a:rPr>
              <a:t>. I feel bad when people behave in that way, that really hurts. It is the saddest part. This is not a trivial work. </a:t>
            </a:r>
            <a:r>
              <a:rPr lang="en-GB" sz="2400" b="1" i="1" dirty="0" smtClean="0">
                <a:solidFill>
                  <a:schemeClr val="accent3">
                    <a:lumMod val="50000"/>
                  </a:schemeClr>
                </a:solidFill>
              </a:rPr>
              <a:t>…. </a:t>
            </a:r>
            <a:r>
              <a:rPr lang="en-GB" sz="2400" b="1" i="1" u="sng" dirty="0" smtClean="0">
                <a:solidFill>
                  <a:schemeClr val="accent3">
                    <a:lumMod val="50000"/>
                  </a:schemeClr>
                </a:solidFill>
              </a:rPr>
              <a:t>Everyone </a:t>
            </a:r>
            <a:r>
              <a:rPr lang="en-GB" sz="2400" b="1" i="1" dirty="0" smtClean="0">
                <a:solidFill>
                  <a:schemeClr val="accent3">
                    <a:lumMod val="50000"/>
                  </a:schemeClr>
                </a:solidFill>
              </a:rPr>
              <a:t>dominate </a:t>
            </a:r>
            <a:r>
              <a:rPr lang="en-GB" sz="2400" b="1" i="1" dirty="0">
                <a:solidFill>
                  <a:schemeClr val="accent3">
                    <a:lumMod val="50000"/>
                  </a:schemeClr>
                </a:solidFill>
              </a:rPr>
              <a:t>us saying we </a:t>
            </a:r>
            <a:r>
              <a:rPr lang="en-GB" sz="2400" b="1" i="1" dirty="0" smtClean="0">
                <a:solidFill>
                  <a:schemeClr val="accent3">
                    <a:lumMod val="50000"/>
                  </a:schemeClr>
                </a:solidFill>
              </a:rPr>
              <a:t>work </a:t>
            </a:r>
            <a:r>
              <a:rPr lang="en-GB" sz="2400" b="1" i="1" dirty="0">
                <a:solidFill>
                  <a:schemeClr val="accent3">
                    <a:lumMod val="50000"/>
                  </a:schemeClr>
                </a:solidFill>
              </a:rPr>
              <a:t>with waste. Old people who do not understand are disrespectful. They think that I cheat them. …. What to say…</a:t>
            </a:r>
            <a:r>
              <a:rPr lang="en-GB" sz="2400" b="1" i="1" u="sng" dirty="0">
                <a:solidFill>
                  <a:schemeClr val="accent3">
                    <a:lumMod val="50000"/>
                  </a:schemeClr>
                </a:solidFill>
              </a:rPr>
              <a:t>relatives also look down on me. They drink and scold me saying that I am doing an awful job. While walking people use vulgar words to scold me and say that I should be cheated and beaten</a:t>
            </a:r>
            <a:r>
              <a:rPr lang="en-GB" sz="2400" b="1" dirty="0" smtClean="0">
                <a:solidFill>
                  <a:schemeClr val="accent3">
                    <a:lumMod val="50000"/>
                  </a:schemeClr>
                </a:solidFill>
              </a:rPr>
              <a:t>.”</a:t>
            </a:r>
            <a:r>
              <a:rPr lang="en-GB" sz="2400" b="1" i="1" dirty="0">
                <a:solidFill>
                  <a:schemeClr val="accent3">
                    <a:lumMod val="50000"/>
                  </a:schemeClr>
                </a:solidFill>
              </a:rPr>
              <a:t> </a:t>
            </a:r>
            <a:r>
              <a:rPr lang="en-GB" sz="2400" b="1" i="1" dirty="0" smtClean="0">
                <a:solidFill>
                  <a:schemeClr val="accent3">
                    <a:lumMod val="50000"/>
                  </a:schemeClr>
                </a:solidFill>
              </a:rPr>
              <a:t> </a:t>
            </a:r>
            <a:r>
              <a:rPr lang="en-GB" sz="2400" dirty="0" smtClean="0">
                <a:solidFill>
                  <a:schemeClr val="accent3">
                    <a:lumMod val="50000"/>
                  </a:schemeClr>
                </a:solidFill>
              </a:rPr>
              <a:t>(</a:t>
            </a:r>
            <a:r>
              <a:rPr lang="en-GB" sz="2400" dirty="0">
                <a:solidFill>
                  <a:schemeClr val="accent3">
                    <a:lumMod val="50000"/>
                  </a:schemeClr>
                </a:solidFill>
              </a:rPr>
              <a:t>I3, M)</a:t>
            </a:r>
            <a:endParaRPr lang="en-US" sz="2400" dirty="0">
              <a:solidFill>
                <a:schemeClr val="accent3">
                  <a:lumMod val="50000"/>
                </a:schemeClr>
              </a:solidFill>
            </a:endParaRPr>
          </a:p>
        </p:txBody>
      </p:sp>
    </p:spTree>
    <p:extLst>
      <p:ext uri="{BB962C8B-B14F-4D97-AF65-F5344CB8AC3E}">
        <p14:creationId xmlns:p14="http://schemas.microsoft.com/office/powerpoint/2010/main" val="2148935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5125"/>
            <a:ext cx="10515600" cy="5811838"/>
          </a:xfrm>
        </p:spPr>
        <p:txBody>
          <a:bodyPr/>
          <a:lstStyle/>
          <a:p>
            <a:pPr marL="0" indent="0">
              <a:buNone/>
            </a:pPr>
            <a:endParaRPr lang="en-US" dirty="0"/>
          </a:p>
        </p:txBody>
      </p:sp>
      <p:sp>
        <p:nvSpPr>
          <p:cNvPr id="4" name="Date Placeholder 3"/>
          <p:cNvSpPr>
            <a:spLocks noGrp="1"/>
          </p:cNvSpPr>
          <p:nvPr>
            <p:ph type="dt" sz="half" idx="10"/>
          </p:nvPr>
        </p:nvSpPr>
        <p:spPr/>
        <p:txBody>
          <a:bodyPr/>
          <a:lstStyle/>
          <a:p>
            <a:r>
              <a:rPr lang="en-US" dirty="0" smtClean="0"/>
              <a:t>12/12/019</a:t>
            </a:r>
            <a:endParaRPr lang="en-US" dirty="0"/>
          </a:p>
        </p:txBody>
      </p:sp>
      <p:sp>
        <p:nvSpPr>
          <p:cNvPr id="6" name="Slide Number Placeholder 5"/>
          <p:cNvSpPr>
            <a:spLocks noGrp="1"/>
          </p:cNvSpPr>
          <p:nvPr>
            <p:ph type="sldNum" sz="quarter" idx="12"/>
          </p:nvPr>
        </p:nvSpPr>
        <p:spPr/>
        <p:txBody>
          <a:bodyPr/>
          <a:lstStyle/>
          <a:p>
            <a:fld id="{19D45C30-91B6-4D37-B3EC-98C0C4E45E7F}" type="slidenum">
              <a:rPr lang="en-US" smtClean="0"/>
              <a:t>12</a:t>
            </a:fld>
            <a:endParaRPr lang="en-US" dirty="0"/>
          </a:p>
        </p:txBody>
      </p:sp>
      <p:sp>
        <p:nvSpPr>
          <p:cNvPr id="7" name="Rounded Rectangle 6"/>
          <p:cNvSpPr/>
          <p:nvPr/>
        </p:nvSpPr>
        <p:spPr>
          <a:xfrm>
            <a:off x="838199" y="937260"/>
            <a:ext cx="10274643" cy="507492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a:t>
            </a:r>
            <a:r>
              <a:rPr lang="en-GB" sz="2400" i="1" u="sng" dirty="0">
                <a:solidFill>
                  <a:schemeClr val="tx1"/>
                </a:solidFill>
              </a:rPr>
              <a:t>If I share this with my relative or villagers they will hate us saying you are working in waste</a:t>
            </a:r>
            <a:r>
              <a:rPr lang="en-GB" sz="2400" i="1" dirty="0">
                <a:solidFill>
                  <a:schemeClr val="tx1"/>
                </a:solidFill>
              </a:rPr>
              <a:t>. They said you did not get any other job in the Kathmandu…how you can do work in that waste… there is bad smell… even we don’t say that we work in the waste in our children’s school. </a:t>
            </a:r>
            <a:r>
              <a:rPr lang="en-GB" sz="2400" i="1" u="sng" dirty="0">
                <a:solidFill>
                  <a:schemeClr val="tx1"/>
                </a:solidFill>
              </a:rPr>
              <a:t>If we share this in the school, teachers, parents and our children’s friends will look at our children in a different way</a:t>
            </a:r>
            <a:r>
              <a:rPr lang="en-GB" sz="2400" i="1" dirty="0">
                <a:solidFill>
                  <a:schemeClr val="tx1"/>
                </a:solidFill>
              </a:rPr>
              <a:t>.  </a:t>
            </a:r>
            <a:r>
              <a:rPr lang="en-GB" sz="2400" i="1" u="sng" dirty="0">
                <a:solidFill>
                  <a:schemeClr val="tx1"/>
                </a:solidFill>
              </a:rPr>
              <a:t>We never talk openly about our job due to discrimination in the society</a:t>
            </a:r>
            <a:r>
              <a:rPr lang="en-GB" sz="2400" i="1" dirty="0">
                <a:solidFill>
                  <a:schemeClr val="tx1"/>
                </a:solidFill>
              </a:rPr>
              <a:t>. In the early days of my work in the field if people knew that you are working in waste it is very difficult to get a room in Kathmandu. My children go to private boarding school but </a:t>
            </a:r>
            <a:r>
              <a:rPr lang="en-GB" sz="2400" i="1" u="sng" dirty="0">
                <a:solidFill>
                  <a:schemeClr val="tx1"/>
                </a:solidFill>
              </a:rPr>
              <a:t>I never </a:t>
            </a:r>
            <a:r>
              <a:rPr lang="en-GB" sz="2400" i="1" u="sng" dirty="0" smtClean="0">
                <a:solidFill>
                  <a:schemeClr val="tx1"/>
                </a:solidFill>
              </a:rPr>
              <a:t>tell </a:t>
            </a:r>
            <a:r>
              <a:rPr lang="en-GB" sz="2400" i="1" u="sng" dirty="0">
                <a:solidFill>
                  <a:schemeClr val="tx1"/>
                </a:solidFill>
              </a:rPr>
              <a:t>my children’s </a:t>
            </a:r>
            <a:r>
              <a:rPr lang="en-GB" sz="2400" i="1" u="sng" dirty="0" smtClean="0">
                <a:solidFill>
                  <a:schemeClr val="tx1"/>
                </a:solidFill>
              </a:rPr>
              <a:t>teacher that </a:t>
            </a:r>
            <a:r>
              <a:rPr lang="en-GB" sz="2400" i="1" u="sng" dirty="0">
                <a:solidFill>
                  <a:schemeClr val="tx1"/>
                </a:solidFill>
              </a:rPr>
              <a:t>I am working in waste due to shame and discrimination in the society</a:t>
            </a:r>
            <a:r>
              <a:rPr lang="en-GB" sz="2400" i="1" dirty="0">
                <a:solidFill>
                  <a:schemeClr val="tx1"/>
                </a:solidFill>
              </a:rPr>
              <a:t>. If other people </a:t>
            </a:r>
            <a:r>
              <a:rPr lang="en-GB" sz="2400" i="1" dirty="0" smtClean="0">
                <a:solidFill>
                  <a:schemeClr val="tx1"/>
                </a:solidFill>
              </a:rPr>
              <a:t>hear </a:t>
            </a:r>
            <a:r>
              <a:rPr lang="en-GB" sz="2400" i="1" dirty="0">
                <a:solidFill>
                  <a:schemeClr val="tx1"/>
                </a:solidFill>
              </a:rPr>
              <a:t>what I am saying they will treat my children in a different way</a:t>
            </a:r>
            <a:r>
              <a:rPr lang="en-GB" sz="2400" dirty="0" smtClean="0">
                <a:solidFill>
                  <a:schemeClr val="tx1"/>
                </a:solidFill>
              </a:rPr>
              <a:t>.” </a:t>
            </a:r>
          </a:p>
          <a:p>
            <a:r>
              <a:rPr lang="en-GB" sz="2000" dirty="0" smtClean="0"/>
              <a:t> </a:t>
            </a:r>
            <a:r>
              <a:rPr lang="en-GB" sz="2000" dirty="0">
                <a:solidFill>
                  <a:schemeClr val="tx1"/>
                </a:solidFill>
              </a:rPr>
              <a:t>(FGD4, P8, F)</a:t>
            </a:r>
            <a:endParaRPr lang="en-US" sz="2000" dirty="0">
              <a:solidFill>
                <a:schemeClr val="tx1"/>
              </a:solidFill>
            </a:endParaRPr>
          </a:p>
        </p:txBody>
      </p:sp>
      <p:sp>
        <p:nvSpPr>
          <p:cNvPr id="8" name="Footer Placeholder 8">
            <a:extLst>
              <a:ext uri="{FF2B5EF4-FFF2-40B4-BE49-F238E27FC236}">
                <a16:creationId xmlns="" xmlns:a16="http://schemas.microsoft.com/office/drawing/2014/main" id="{3FE222C1-943D-4F95-B96D-6955A0A35089}"/>
              </a:ext>
            </a:extLst>
          </p:cNvPr>
          <p:cNvSpPr txBox="1">
            <a:spLocks/>
          </p:cNvSpPr>
          <p:nvPr/>
        </p:nvSpPr>
        <p:spPr>
          <a:xfrm>
            <a:off x="2295276" y="6352687"/>
            <a:ext cx="786119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Cambria" panose="02040503050406030204" pitchFamily="18" charset="0"/>
                <a:ea typeface="Cambria"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Perceived risks and risks mitigation practices: qualitative study in informal waste workers- </a:t>
            </a:r>
            <a:r>
              <a:rPr lang="en-US" dirty="0" err="1" smtClean="0"/>
              <a:t>Sujata</a:t>
            </a:r>
            <a:r>
              <a:rPr lang="en-US" dirty="0" smtClean="0"/>
              <a:t>/PHASE Nepal</a:t>
            </a:r>
            <a:endParaRPr lang="en-US" dirty="0"/>
          </a:p>
        </p:txBody>
      </p:sp>
    </p:spTree>
    <p:extLst>
      <p:ext uri="{BB962C8B-B14F-4D97-AF65-F5344CB8AC3E}">
        <p14:creationId xmlns:p14="http://schemas.microsoft.com/office/powerpoint/2010/main" val="1624364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520" y="-23495"/>
            <a:ext cx="10515600" cy="1325563"/>
          </a:xfrm>
        </p:spPr>
        <p:txBody>
          <a:bodyPr>
            <a:normAutofit/>
          </a:bodyPr>
          <a:lstStyle/>
          <a:p>
            <a:r>
              <a:rPr lang="en-US" sz="3200" u="sng" dirty="0" smtClean="0"/>
              <a:t>HEALTH RISKS</a:t>
            </a:r>
            <a:endParaRPr lang="en-US" sz="3200" u="sng" dirty="0"/>
          </a:p>
        </p:txBody>
      </p:sp>
      <p:sp>
        <p:nvSpPr>
          <p:cNvPr id="3" name="Content Placeholder 2"/>
          <p:cNvSpPr>
            <a:spLocks noGrp="1"/>
          </p:cNvSpPr>
          <p:nvPr>
            <p:ph idx="1"/>
          </p:nvPr>
        </p:nvSpPr>
        <p:spPr>
          <a:xfrm>
            <a:off x="1021080" y="1368424"/>
            <a:ext cx="10515600" cy="4780915"/>
          </a:xfrm>
        </p:spPr>
        <p:txBody>
          <a:bodyPr/>
          <a:lstStyle/>
          <a:p>
            <a:r>
              <a:rPr lang="en-US" dirty="0" smtClean="0"/>
              <a:t>Injuries – cuts/ pricks/ needle-stick injury/ metals</a:t>
            </a:r>
          </a:p>
          <a:p>
            <a:r>
              <a:rPr lang="en-US" dirty="0" smtClean="0"/>
              <a:t>Road Traffic Accidents</a:t>
            </a:r>
          </a:p>
          <a:p>
            <a:r>
              <a:rPr lang="en-US" dirty="0" smtClean="0"/>
              <a:t>Physical Injuries –resulting from vehicles and machines</a:t>
            </a:r>
          </a:p>
          <a:p>
            <a:r>
              <a:rPr lang="en-US" dirty="0" smtClean="0"/>
              <a:t>Injuries from machines, dozers and vehicles: </a:t>
            </a:r>
            <a:r>
              <a:rPr lang="en-US" dirty="0" err="1" smtClean="0"/>
              <a:t>Sisdole</a:t>
            </a:r>
            <a:r>
              <a:rPr lang="en-US" dirty="0" smtClean="0"/>
              <a:t> </a:t>
            </a:r>
          </a:p>
          <a:p>
            <a:r>
              <a:rPr lang="en-US" dirty="0" smtClean="0"/>
              <a:t>Dog-bites </a:t>
            </a:r>
          </a:p>
          <a:p>
            <a:r>
              <a:rPr lang="en-US" dirty="0" smtClean="0"/>
              <a:t>Ergonomic hazards: back-ache</a:t>
            </a:r>
          </a:p>
          <a:p>
            <a:pPr lvl="1"/>
            <a:endParaRPr lang="en-US" dirty="0" smtClean="0"/>
          </a:p>
          <a:p>
            <a:r>
              <a:rPr lang="en-US" dirty="0" smtClean="0"/>
              <a:t>Health issues commonly experienced: </a:t>
            </a:r>
            <a:r>
              <a:rPr lang="en-GB" dirty="0"/>
              <a:t>cough, headache, body-ache, fever and chest </a:t>
            </a:r>
            <a:r>
              <a:rPr lang="en-GB" dirty="0" smtClean="0"/>
              <a:t>issues; dog bites</a:t>
            </a:r>
            <a:endParaRPr lang="en-US" dirty="0"/>
          </a:p>
        </p:txBody>
      </p:sp>
      <p:sp>
        <p:nvSpPr>
          <p:cNvPr id="4" name="Date Placeholder 3"/>
          <p:cNvSpPr>
            <a:spLocks noGrp="1"/>
          </p:cNvSpPr>
          <p:nvPr>
            <p:ph type="dt" sz="half" idx="10"/>
          </p:nvPr>
        </p:nvSpPr>
        <p:spPr/>
        <p:txBody>
          <a:bodyPr/>
          <a:lstStyle/>
          <a:p>
            <a:r>
              <a:rPr lang="en-US" dirty="0" smtClean="0"/>
              <a:t>12/12/019</a:t>
            </a:r>
            <a:endParaRPr lang="en-US" dirty="0"/>
          </a:p>
        </p:txBody>
      </p:sp>
      <p:sp>
        <p:nvSpPr>
          <p:cNvPr id="6" name="Slide Number Placeholder 5"/>
          <p:cNvSpPr>
            <a:spLocks noGrp="1"/>
          </p:cNvSpPr>
          <p:nvPr>
            <p:ph type="sldNum" sz="quarter" idx="12"/>
          </p:nvPr>
        </p:nvSpPr>
        <p:spPr/>
        <p:txBody>
          <a:bodyPr/>
          <a:lstStyle/>
          <a:p>
            <a:fld id="{19D45C30-91B6-4D37-B3EC-98C0C4E45E7F}" type="slidenum">
              <a:rPr lang="en-US" smtClean="0"/>
              <a:t>13</a:t>
            </a:fld>
            <a:endParaRPr lang="en-US" dirty="0"/>
          </a:p>
        </p:txBody>
      </p:sp>
      <p:sp>
        <p:nvSpPr>
          <p:cNvPr id="7" name="Footer Placeholder 8">
            <a:extLst>
              <a:ext uri="{FF2B5EF4-FFF2-40B4-BE49-F238E27FC236}">
                <a16:creationId xmlns="" xmlns:a16="http://schemas.microsoft.com/office/drawing/2014/main" id="{3FE222C1-943D-4F95-B96D-6955A0A35089}"/>
              </a:ext>
            </a:extLst>
          </p:cNvPr>
          <p:cNvSpPr txBox="1">
            <a:spLocks/>
          </p:cNvSpPr>
          <p:nvPr/>
        </p:nvSpPr>
        <p:spPr>
          <a:xfrm>
            <a:off x="2295276" y="6352687"/>
            <a:ext cx="786119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Cambria" panose="02040503050406030204" pitchFamily="18" charset="0"/>
                <a:ea typeface="Cambria"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Perceived risks and risks mitigation practices: qualitative study in informal waste workers- </a:t>
            </a:r>
            <a:r>
              <a:rPr lang="en-US" dirty="0" err="1" smtClean="0"/>
              <a:t>Sujata</a:t>
            </a:r>
            <a:r>
              <a:rPr lang="en-US" dirty="0" smtClean="0"/>
              <a:t>/PHASE Nepal</a:t>
            </a:r>
            <a:endParaRPr lang="en-US" dirty="0"/>
          </a:p>
        </p:txBody>
      </p:sp>
    </p:spTree>
    <p:extLst>
      <p:ext uri="{BB962C8B-B14F-4D97-AF65-F5344CB8AC3E}">
        <p14:creationId xmlns:p14="http://schemas.microsoft.com/office/powerpoint/2010/main" val="1049071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960" y="0"/>
            <a:ext cx="10515600" cy="1325563"/>
          </a:xfrm>
        </p:spPr>
        <p:txBody>
          <a:bodyPr/>
          <a:lstStyle/>
          <a:p>
            <a:r>
              <a:rPr lang="en-US" b="1" dirty="0" smtClean="0"/>
              <a:t>Risk mitigation strategies</a:t>
            </a:r>
            <a:endParaRPr lang="en-US" b="1" dirty="0"/>
          </a:p>
        </p:txBody>
      </p:sp>
      <p:sp>
        <p:nvSpPr>
          <p:cNvPr id="3" name="Content Placeholder 2"/>
          <p:cNvSpPr>
            <a:spLocks noGrp="1"/>
          </p:cNvSpPr>
          <p:nvPr>
            <p:ph idx="1"/>
          </p:nvPr>
        </p:nvSpPr>
        <p:spPr>
          <a:xfrm>
            <a:off x="838200" y="1325564"/>
            <a:ext cx="10881360" cy="4851400"/>
          </a:xfrm>
        </p:spPr>
        <p:txBody>
          <a:bodyPr/>
          <a:lstStyle/>
          <a:p>
            <a:r>
              <a:rPr lang="en-US" dirty="0" smtClean="0"/>
              <a:t>Stay Away / Being Careful </a:t>
            </a:r>
          </a:p>
          <a:p>
            <a:pPr marL="0" indent="0">
              <a:buNone/>
            </a:pPr>
            <a:endParaRPr lang="en-US" dirty="0"/>
          </a:p>
          <a:p>
            <a:pPr marL="0" indent="0">
              <a:buNone/>
            </a:pPr>
            <a:endParaRPr lang="en-US" dirty="0"/>
          </a:p>
        </p:txBody>
      </p:sp>
      <p:sp>
        <p:nvSpPr>
          <p:cNvPr id="4" name="Date Placeholder 3"/>
          <p:cNvSpPr>
            <a:spLocks noGrp="1"/>
          </p:cNvSpPr>
          <p:nvPr>
            <p:ph type="dt" sz="half" idx="10"/>
          </p:nvPr>
        </p:nvSpPr>
        <p:spPr/>
        <p:txBody>
          <a:bodyPr/>
          <a:lstStyle/>
          <a:p>
            <a:r>
              <a:rPr lang="en-US" dirty="0" smtClean="0"/>
              <a:t>12/12/2019</a:t>
            </a:r>
            <a:endParaRPr lang="en-US" dirty="0"/>
          </a:p>
        </p:txBody>
      </p:sp>
      <p:sp>
        <p:nvSpPr>
          <p:cNvPr id="6" name="Slide Number Placeholder 5"/>
          <p:cNvSpPr>
            <a:spLocks noGrp="1"/>
          </p:cNvSpPr>
          <p:nvPr>
            <p:ph type="sldNum" sz="quarter" idx="12"/>
          </p:nvPr>
        </p:nvSpPr>
        <p:spPr/>
        <p:txBody>
          <a:bodyPr/>
          <a:lstStyle/>
          <a:p>
            <a:fld id="{19D45C30-91B6-4D37-B3EC-98C0C4E45E7F}" type="slidenum">
              <a:rPr lang="en-US" smtClean="0"/>
              <a:t>14</a:t>
            </a:fld>
            <a:endParaRPr lang="en-US" dirty="0"/>
          </a:p>
        </p:txBody>
      </p:sp>
      <p:sp>
        <p:nvSpPr>
          <p:cNvPr id="7" name="Rounded Rectangle 6"/>
          <p:cNvSpPr/>
          <p:nvPr/>
        </p:nvSpPr>
        <p:spPr>
          <a:xfrm>
            <a:off x="578502" y="2400776"/>
            <a:ext cx="5059680" cy="287143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i="1" dirty="0">
                <a:solidFill>
                  <a:schemeClr val="accent3">
                    <a:lumMod val="50000"/>
                  </a:schemeClr>
                </a:solidFill>
              </a:rPr>
              <a:t>“If there are dogs, I have to keep a distance. If there is glass, I have to be careful. Then, I should not go near drunkards…I have to pick waste carefully and slowly…. If I see that someone stole things, I shouldn’t go to that side.”  </a:t>
            </a:r>
            <a:r>
              <a:rPr lang="en-GB" sz="2400" dirty="0">
                <a:solidFill>
                  <a:schemeClr val="accent3">
                    <a:lumMod val="50000"/>
                  </a:schemeClr>
                </a:solidFill>
              </a:rPr>
              <a:t>(I5, M)</a:t>
            </a:r>
            <a:endParaRPr lang="en-US" sz="2400" dirty="0">
              <a:solidFill>
                <a:schemeClr val="accent3">
                  <a:lumMod val="50000"/>
                </a:schemeClr>
              </a:solidFill>
            </a:endParaRPr>
          </a:p>
        </p:txBody>
      </p:sp>
      <p:sp>
        <p:nvSpPr>
          <p:cNvPr id="9" name="Rounded Rectangle 8"/>
          <p:cNvSpPr/>
          <p:nvPr/>
        </p:nvSpPr>
        <p:spPr>
          <a:xfrm>
            <a:off x="6030097" y="2104868"/>
            <a:ext cx="5623560" cy="368633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i="1" dirty="0">
                <a:solidFill>
                  <a:schemeClr val="accent5">
                    <a:lumMod val="50000"/>
                  </a:schemeClr>
                </a:solidFill>
              </a:rPr>
              <a:t>“</a:t>
            </a:r>
            <a:r>
              <a:rPr lang="en-GB" sz="2400" i="1" u="sng" dirty="0">
                <a:solidFill>
                  <a:schemeClr val="accent5">
                    <a:lumMod val="50000"/>
                  </a:schemeClr>
                </a:solidFill>
              </a:rPr>
              <a:t>I have to accept such kind of behaviours since I </a:t>
            </a:r>
            <a:r>
              <a:rPr lang="en-GB" sz="2400" i="1" u="sng" dirty="0" smtClean="0">
                <a:solidFill>
                  <a:schemeClr val="accent5">
                    <a:lumMod val="50000"/>
                  </a:schemeClr>
                </a:solidFill>
              </a:rPr>
              <a:t>come </a:t>
            </a:r>
            <a:r>
              <a:rPr lang="en-GB" sz="2400" i="1" u="sng" dirty="0">
                <a:solidFill>
                  <a:schemeClr val="accent5">
                    <a:lumMod val="50000"/>
                  </a:schemeClr>
                </a:solidFill>
              </a:rPr>
              <a:t>to a different place</a:t>
            </a:r>
            <a:r>
              <a:rPr lang="en-GB" sz="2400" i="1" dirty="0">
                <a:solidFill>
                  <a:schemeClr val="accent5">
                    <a:lumMod val="50000"/>
                  </a:schemeClr>
                </a:solidFill>
              </a:rPr>
              <a:t>.  I don’t do anything, I just work.  I am here not for a fight.  There is no place to complain about it. I keep myself silent and walk like nothing has happened, to continue my work, collect the waste and come to the scrap dealer. That’s it.”</a:t>
            </a:r>
            <a:r>
              <a:rPr lang="en-GB" sz="2400" dirty="0">
                <a:solidFill>
                  <a:schemeClr val="accent5">
                    <a:lumMod val="50000"/>
                  </a:schemeClr>
                </a:solidFill>
              </a:rPr>
              <a:t> </a:t>
            </a:r>
            <a:r>
              <a:rPr lang="en-GB" dirty="0">
                <a:solidFill>
                  <a:schemeClr val="accent5">
                    <a:lumMod val="50000"/>
                  </a:schemeClr>
                </a:solidFill>
              </a:rPr>
              <a:t>(I3, M)</a:t>
            </a:r>
            <a:endParaRPr lang="en-US" dirty="0">
              <a:solidFill>
                <a:schemeClr val="accent5">
                  <a:lumMod val="50000"/>
                </a:schemeClr>
              </a:solidFill>
            </a:endParaRPr>
          </a:p>
        </p:txBody>
      </p:sp>
      <p:sp>
        <p:nvSpPr>
          <p:cNvPr id="10" name="Footer Placeholder 8">
            <a:extLst>
              <a:ext uri="{FF2B5EF4-FFF2-40B4-BE49-F238E27FC236}">
                <a16:creationId xmlns="" xmlns:a16="http://schemas.microsoft.com/office/drawing/2014/main" id="{3FE222C1-943D-4F95-B96D-6955A0A35089}"/>
              </a:ext>
            </a:extLst>
          </p:cNvPr>
          <p:cNvSpPr txBox="1">
            <a:spLocks/>
          </p:cNvSpPr>
          <p:nvPr/>
        </p:nvSpPr>
        <p:spPr>
          <a:xfrm>
            <a:off x="2295276" y="6352687"/>
            <a:ext cx="786119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Cambria" panose="02040503050406030204" pitchFamily="18" charset="0"/>
                <a:ea typeface="Cambria"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Perceived risks and risks mitigation practices: qualitative study in informal waste workers- </a:t>
            </a:r>
            <a:r>
              <a:rPr lang="en-US" dirty="0" err="1" smtClean="0"/>
              <a:t>Sujata</a:t>
            </a:r>
            <a:r>
              <a:rPr lang="en-US" dirty="0" smtClean="0"/>
              <a:t>/PHASE Nepal</a:t>
            </a:r>
            <a:endParaRPr lang="en-US" dirty="0"/>
          </a:p>
        </p:txBody>
      </p:sp>
    </p:spTree>
    <p:extLst>
      <p:ext uri="{BB962C8B-B14F-4D97-AF65-F5344CB8AC3E}">
        <p14:creationId xmlns:p14="http://schemas.microsoft.com/office/powerpoint/2010/main" val="4147261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320040"/>
            <a:ext cx="10210800" cy="5856923"/>
          </a:xfrm>
        </p:spPr>
        <p:txBody>
          <a:bodyPr/>
          <a:lstStyle/>
          <a:p>
            <a:r>
              <a:rPr lang="en-US" dirty="0" smtClean="0"/>
              <a:t>Use of protection/ personal protective equipment</a:t>
            </a:r>
          </a:p>
          <a:p>
            <a:endParaRPr lang="en-US" dirty="0"/>
          </a:p>
          <a:p>
            <a:pPr>
              <a:buFont typeface="Wingdings" panose="05000000000000000000" pitchFamily="2" charset="2"/>
              <a:buChar char="q"/>
            </a:pPr>
            <a:r>
              <a:rPr lang="en-US" u="sng" dirty="0" smtClean="0"/>
              <a:t>Protection meant different things</a:t>
            </a:r>
            <a:r>
              <a:rPr lang="en-US" dirty="0" smtClean="0"/>
              <a:t>: ‘protective equipment (the PPE)’, ‘wearing regular shoes/ clothes’, ‘piece of clothes wrapped around mouth and nose’ </a:t>
            </a:r>
          </a:p>
          <a:p>
            <a:pPr>
              <a:buFont typeface="Wingdings" panose="05000000000000000000" pitchFamily="2" charset="2"/>
              <a:buChar char="q"/>
            </a:pPr>
            <a:endParaRPr lang="en-US" dirty="0" smtClean="0"/>
          </a:p>
          <a:p>
            <a:pPr>
              <a:buFont typeface="Wingdings" panose="05000000000000000000" pitchFamily="2" charset="2"/>
              <a:buChar char="q"/>
            </a:pPr>
            <a:r>
              <a:rPr lang="en-US" u="sng" dirty="0" smtClean="0"/>
              <a:t>PPE</a:t>
            </a:r>
            <a:r>
              <a:rPr lang="en-US" dirty="0" smtClean="0"/>
              <a:t>: </a:t>
            </a:r>
          </a:p>
          <a:p>
            <a:pPr>
              <a:buFont typeface="Wingdings" panose="05000000000000000000" pitchFamily="2" charset="2"/>
              <a:buChar char="q"/>
            </a:pPr>
            <a:r>
              <a:rPr lang="en-US" dirty="0" smtClean="0"/>
              <a:t>Gloves, Masks commonly used</a:t>
            </a:r>
          </a:p>
          <a:p>
            <a:pPr>
              <a:buFont typeface="Wingdings" panose="05000000000000000000" pitchFamily="2" charset="2"/>
              <a:buChar char="q"/>
            </a:pPr>
            <a:r>
              <a:rPr lang="en-US" dirty="0" smtClean="0"/>
              <a:t>Used selectively</a:t>
            </a:r>
          </a:p>
          <a:p>
            <a:pPr>
              <a:buFont typeface="Wingdings" panose="05000000000000000000" pitchFamily="2" charset="2"/>
              <a:buChar char="q"/>
            </a:pPr>
            <a:r>
              <a:rPr lang="en-US" dirty="0" smtClean="0"/>
              <a:t>Seasonal Variation </a:t>
            </a:r>
          </a:p>
          <a:p>
            <a:pPr>
              <a:buFont typeface="Wingdings" panose="05000000000000000000" pitchFamily="2" charset="2"/>
              <a:buChar char="q"/>
            </a:pPr>
            <a:r>
              <a:rPr lang="en-US" dirty="0" smtClean="0"/>
              <a:t>Clothes/ Gloves found in waste</a:t>
            </a:r>
            <a:endParaRPr lang="en-US" dirty="0"/>
          </a:p>
        </p:txBody>
      </p:sp>
      <p:sp>
        <p:nvSpPr>
          <p:cNvPr id="4" name="Date Placeholder 3"/>
          <p:cNvSpPr>
            <a:spLocks noGrp="1"/>
          </p:cNvSpPr>
          <p:nvPr>
            <p:ph type="dt" sz="half" idx="10"/>
          </p:nvPr>
        </p:nvSpPr>
        <p:spPr/>
        <p:txBody>
          <a:bodyPr/>
          <a:lstStyle/>
          <a:p>
            <a:r>
              <a:rPr lang="en-US" dirty="0" smtClean="0"/>
              <a:t>12/12/019</a:t>
            </a:r>
            <a:endParaRPr lang="en-US" dirty="0"/>
          </a:p>
        </p:txBody>
      </p:sp>
      <p:sp>
        <p:nvSpPr>
          <p:cNvPr id="6" name="Slide Number Placeholder 5"/>
          <p:cNvSpPr>
            <a:spLocks noGrp="1"/>
          </p:cNvSpPr>
          <p:nvPr>
            <p:ph type="sldNum" sz="quarter" idx="12"/>
          </p:nvPr>
        </p:nvSpPr>
        <p:spPr/>
        <p:txBody>
          <a:bodyPr/>
          <a:lstStyle/>
          <a:p>
            <a:fld id="{19D45C30-91B6-4D37-B3EC-98C0C4E45E7F}" type="slidenum">
              <a:rPr lang="en-US" smtClean="0"/>
              <a:t>15</a:t>
            </a:fld>
            <a:endParaRPr lang="en-US" dirty="0"/>
          </a:p>
        </p:txBody>
      </p:sp>
      <p:sp>
        <p:nvSpPr>
          <p:cNvPr id="7" name="Rounded Rectangle 6"/>
          <p:cNvSpPr/>
          <p:nvPr/>
        </p:nvSpPr>
        <p:spPr>
          <a:xfrm>
            <a:off x="6446520" y="2468879"/>
            <a:ext cx="5608320" cy="42525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i="1" dirty="0"/>
              <a:t>“I use a glove on one hand, right hand. I don’t wear that on the left hand. </a:t>
            </a:r>
            <a:r>
              <a:rPr lang="en-GB" sz="2400" i="1" dirty="0" smtClean="0"/>
              <a:t>….  </a:t>
            </a:r>
            <a:r>
              <a:rPr lang="en-GB" sz="2400" i="1" dirty="0"/>
              <a:t>I wear a mask. I use a handkerchief.  Then, I use a cap to stay away from the sun. And then uniform and shoes. I wear shoes to keep my feet safe - Normal shoes. I search herein the waste and wear them. … </a:t>
            </a:r>
            <a:endParaRPr lang="en-GB" sz="2400" i="1" dirty="0" smtClean="0"/>
          </a:p>
          <a:p>
            <a:r>
              <a:rPr lang="en-GB" sz="2400" i="1" dirty="0" smtClean="0"/>
              <a:t>….I don’t pick with the </a:t>
            </a:r>
            <a:r>
              <a:rPr lang="en-GB" sz="2400" i="1" dirty="0"/>
              <a:t>left hand. I carry a sack with one hand.” (I16, M)</a:t>
            </a:r>
            <a:endParaRPr lang="en-US" sz="2400" dirty="0"/>
          </a:p>
        </p:txBody>
      </p:sp>
    </p:spTree>
    <p:extLst>
      <p:ext uri="{BB962C8B-B14F-4D97-AF65-F5344CB8AC3E}">
        <p14:creationId xmlns:p14="http://schemas.microsoft.com/office/powerpoint/2010/main" val="29489943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8720" y="365125"/>
            <a:ext cx="4892040" cy="4023995"/>
          </a:xfrm>
        </p:spPr>
        <p:txBody>
          <a:bodyPr/>
          <a:lstStyle/>
          <a:p>
            <a:r>
              <a:rPr lang="en-US" dirty="0" smtClean="0"/>
              <a:t>Self-care/ healthcare</a:t>
            </a:r>
          </a:p>
          <a:p>
            <a:endParaRPr lang="en-US" dirty="0"/>
          </a:p>
          <a:p>
            <a:pPr>
              <a:buFont typeface="Wingdings" panose="05000000000000000000" pitchFamily="2" charset="2"/>
              <a:buChar char="q"/>
            </a:pPr>
            <a:r>
              <a:rPr lang="en-US" dirty="0" smtClean="0"/>
              <a:t>Self-care for minor ailments  </a:t>
            </a:r>
          </a:p>
          <a:p>
            <a:pPr>
              <a:buFont typeface="Wingdings" panose="05000000000000000000" pitchFamily="2" charset="2"/>
              <a:buChar char="q"/>
            </a:pPr>
            <a:r>
              <a:rPr lang="en-US" dirty="0" smtClean="0"/>
              <a:t>Healthcare for ‘major’ ailments, Vaccination services</a:t>
            </a:r>
          </a:p>
        </p:txBody>
      </p:sp>
      <p:sp>
        <p:nvSpPr>
          <p:cNvPr id="4" name="Date Placeholder 3"/>
          <p:cNvSpPr>
            <a:spLocks noGrp="1"/>
          </p:cNvSpPr>
          <p:nvPr>
            <p:ph type="dt" sz="half" idx="10"/>
          </p:nvPr>
        </p:nvSpPr>
        <p:spPr/>
        <p:txBody>
          <a:bodyPr/>
          <a:lstStyle/>
          <a:p>
            <a:r>
              <a:rPr lang="en-US" dirty="0" smtClean="0"/>
              <a:t>12/12/019</a:t>
            </a:r>
            <a:endParaRPr lang="en-US" dirty="0"/>
          </a:p>
        </p:txBody>
      </p:sp>
      <p:sp>
        <p:nvSpPr>
          <p:cNvPr id="6" name="Slide Number Placeholder 5"/>
          <p:cNvSpPr>
            <a:spLocks noGrp="1"/>
          </p:cNvSpPr>
          <p:nvPr>
            <p:ph type="sldNum" sz="quarter" idx="12"/>
          </p:nvPr>
        </p:nvSpPr>
        <p:spPr/>
        <p:txBody>
          <a:bodyPr/>
          <a:lstStyle/>
          <a:p>
            <a:fld id="{19D45C30-91B6-4D37-B3EC-98C0C4E45E7F}" type="slidenum">
              <a:rPr lang="en-US" smtClean="0"/>
              <a:t>16</a:t>
            </a:fld>
            <a:endParaRPr lang="en-US" dirty="0"/>
          </a:p>
        </p:txBody>
      </p:sp>
      <p:sp>
        <p:nvSpPr>
          <p:cNvPr id="7" name="Rounded Rectangle 6"/>
          <p:cNvSpPr/>
          <p:nvPr/>
        </p:nvSpPr>
        <p:spPr>
          <a:xfrm>
            <a:off x="6023094" y="184524"/>
            <a:ext cx="5029200" cy="4023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t>Tetanus toxoid vaccination</a:t>
            </a:r>
            <a:r>
              <a:rPr lang="en-US" sz="2400" b="1" dirty="0"/>
              <a:t> </a:t>
            </a:r>
          </a:p>
          <a:p>
            <a:pPr algn="ctr"/>
            <a:r>
              <a:rPr lang="en-GB" sz="2400" i="1" dirty="0" smtClean="0"/>
              <a:t>“I </a:t>
            </a:r>
            <a:r>
              <a:rPr lang="en-GB" sz="2400" i="1" dirty="0"/>
              <a:t>go to the hospital for vaccination after being injured or cut or pricked” (FGD1, </a:t>
            </a:r>
            <a:r>
              <a:rPr lang="en-GB" sz="2400" i="1" dirty="0" smtClean="0"/>
              <a:t>P7, M)</a:t>
            </a:r>
          </a:p>
          <a:p>
            <a:pPr algn="ctr"/>
            <a:endParaRPr lang="en-US" sz="1100" dirty="0"/>
          </a:p>
          <a:p>
            <a:pPr algn="ctr"/>
            <a:r>
              <a:rPr lang="en-GB" sz="2400" i="1" dirty="0"/>
              <a:t>“I (get vaccinated) every six months to be safe” (FGD1, P1, M) </a:t>
            </a:r>
            <a:endParaRPr lang="en-GB" sz="2400" i="1" dirty="0" smtClean="0"/>
          </a:p>
          <a:p>
            <a:pPr algn="ctr"/>
            <a:endParaRPr lang="en-US" sz="1200" dirty="0"/>
          </a:p>
          <a:p>
            <a:pPr algn="ctr"/>
            <a:r>
              <a:rPr lang="en-GB" sz="2400" i="1" dirty="0"/>
              <a:t>“I never took TT vaccination. I am scared to take TT” (FGD1, P3, M)</a:t>
            </a:r>
            <a:endParaRPr lang="en-US" sz="2400" dirty="0"/>
          </a:p>
        </p:txBody>
      </p:sp>
      <p:sp>
        <p:nvSpPr>
          <p:cNvPr id="8" name="Content Placeholder 2"/>
          <p:cNvSpPr txBox="1">
            <a:spLocks/>
          </p:cNvSpPr>
          <p:nvPr/>
        </p:nvSpPr>
        <p:spPr>
          <a:xfrm>
            <a:off x="1436867" y="3794760"/>
            <a:ext cx="4892040" cy="24237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p:txBody>
      </p:sp>
      <p:sp>
        <p:nvSpPr>
          <p:cNvPr id="9" name="Content Placeholder 2"/>
          <p:cNvSpPr txBox="1">
            <a:spLocks/>
          </p:cNvSpPr>
          <p:nvPr/>
        </p:nvSpPr>
        <p:spPr>
          <a:xfrm>
            <a:off x="1188720" y="3978275"/>
            <a:ext cx="10165080" cy="23421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smtClean="0"/>
          </a:p>
          <a:p>
            <a:pPr>
              <a:buFont typeface="Wingdings" panose="05000000000000000000" pitchFamily="2" charset="2"/>
              <a:buChar char="q"/>
            </a:pPr>
            <a:r>
              <a:rPr lang="en-GB" dirty="0" smtClean="0"/>
              <a:t>IWWs</a:t>
            </a:r>
            <a:r>
              <a:rPr lang="en-GB" dirty="0"/>
              <a:t>’ choice of health facilities was influenced </a:t>
            </a:r>
            <a:r>
              <a:rPr lang="en-GB" dirty="0" smtClean="0"/>
              <a:t>by three common </a:t>
            </a:r>
            <a:r>
              <a:rPr lang="en-GB" dirty="0"/>
              <a:t>factors, namely, waiting times, their accessibility and costs.</a:t>
            </a:r>
            <a:endParaRPr lang="en-US" dirty="0" smtClean="0"/>
          </a:p>
        </p:txBody>
      </p:sp>
      <p:sp>
        <p:nvSpPr>
          <p:cNvPr id="13" name="Footer Placeholder 8">
            <a:extLst>
              <a:ext uri="{FF2B5EF4-FFF2-40B4-BE49-F238E27FC236}">
                <a16:creationId xmlns="" xmlns:a16="http://schemas.microsoft.com/office/drawing/2014/main" id="{3FE222C1-943D-4F95-B96D-6955A0A35089}"/>
              </a:ext>
            </a:extLst>
          </p:cNvPr>
          <p:cNvSpPr txBox="1">
            <a:spLocks/>
          </p:cNvSpPr>
          <p:nvPr/>
        </p:nvSpPr>
        <p:spPr>
          <a:xfrm>
            <a:off x="2295276" y="6352687"/>
            <a:ext cx="786119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Cambria" panose="02040503050406030204" pitchFamily="18" charset="0"/>
                <a:ea typeface="Cambria"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Perceived risks and risks mitigation practices: qualitative study in informal waste workers- </a:t>
            </a:r>
            <a:r>
              <a:rPr lang="en-US" dirty="0" err="1" smtClean="0"/>
              <a:t>Sujata</a:t>
            </a:r>
            <a:r>
              <a:rPr lang="en-US" dirty="0" smtClean="0"/>
              <a:t>/PHASE Nepal</a:t>
            </a:r>
            <a:endParaRPr lang="en-US" dirty="0"/>
          </a:p>
        </p:txBody>
      </p:sp>
    </p:spTree>
    <p:extLst>
      <p:ext uri="{BB962C8B-B14F-4D97-AF65-F5344CB8AC3E}">
        <p14:creationId xmlns:p14="http://schemas.microsoft.com/office/powerpoint/2010/main" val="2404666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940" y="-23495"/>
            <a:ext cx="10515600" cy="1325563"/>
          </a:xfrm>
        </p:spPr>
        <p:txBody>
          <a:bodyPr/>
          <a:lstStyle/>
          <a:p>
            <a:r>
              <a:rPr lang="en-US" b="1" dirty="0" smtClean="0"/>
              <a:t>Barriers to PPE use</a:t>
            </a:r>
            <a:endParaRPr lang="en-US" b="1" dirty="0"/>
          </a:p>
        </p:txBody>
      </p:sp>
      <p:sp>
        <p:nvSpPr>
          <p:cNvPr id="3" name="Content Placeholder 2"/>
          <p:cNvSpPr>
            <a:spLocks noGrp="1"/>
          </p:cNvSpPr>
          <p:nvPr>
            <p:ph idx="1"/>
          </p:nvPr>
        </p:nvSpPr>
        <p:spPr>
          <a:xfrm>
            <a:off x="838200" y="1071244"/>
            <a:ext cx="10515600" cy="5285106"/>
          </a:xfrm>
        </p:spPr>
        <p:txBody>
          <a:bodyPr/>
          <a:lstStyle/>
          <a:p>
            <a:pPr marL="0" indent="0">
              <a:buNone/>
            </a:pPr>
            <a:r>
              <a:rPr lang="en-US" u="sng" dirty="0" smtClean="0"/>
              <a:t>Inconvenience</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u="sng" dirty="0" smtClean="0"/>
              <a:t>Unaffordable</a:t>
            </a:r>
            <a:r>
              <a:rPr lang="en-US" dirty="0" smtClean="0"/>
              <a:t>  </a:t>
            </a:r>
            <a:endParaRPr lang="en-US" dirty="0"/>
          </a:p>
        </p:txBody>
      </p:sp>
      <p:sp>
        <p:nvSpPr>
          <p:cNvPr id="4" name="Date Placeholder 3"/>
          <p:cNvSpPr>
            <a:spLocks noGrp="1"/>
          </p:cNvSpPr>
          <p:nvPr>
            <p:ph type="dt" sz="half" idx="10"/>
          </p:nvPr>
        </p:nvSpPr>
        <p:spPr/>
        <p:txBody>
          <a:bodyPr/>
          <a:lstStyle/>
          <a:p>
            <a:r>
              <a:rPr lang="en-US" dirty="0" smtClean="0"/>
              <a:t>12/12/019</a:t>
            </a:r>
            <a:endParaRPr lang="en-US" dirty="0"/>
          </a:p>
        </p:txBody>
      </p:sp>
      <p:sp>
        <p:nvSpPr>
          <p:cNvPr id="6" name="Slide Number Placeholder 5"/>
          <p:cNvSpPr>
            <a:spLocks noGrp="1"/>
          </p:cNvSpPr>
          <p:nvPr>
            <p:ph type="sldNum" sz="quarter" idx="12"/>
          </p:nvPr>
        </p:nvSpPr>
        <p:spPr/>
        <p:txBody>
          <a:bodyPr/>
          <a:lstStyle/>
          <a:p>
            <a:fld id="{19D45C30-91B6-4D37-B3EC-98C0C4E45E7F}" type="slidenum">
              <a:rPr lang="en-US" smtClean="0"/>
              <a:t>17</a:t>
            </a:fld>
            <a:endParaRPr lang="en-US" dirty="0"/>
          </a:p>
        </p:txBody>
      </p:sp>
      <p:sp>
        <p:nvSpPr>
          <p:cNvPr id="7" name="Rounded Rectangle 6"/>
          <p:cNvSpPr/>
          <p:nvPr/>
        </p:nvSpPr>
        <p:spPr>
          <a:xfrm>
            <a:off x="1043940" y="1668780"/>
            <a:ext cx="10309860" cy="1051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i="1" dirty="0"/>
              <a:t>“It will difficult to speak. [We] have to shout as part of our work, saying, ‘Tina (steel), </a:t>
            </a:r>
            <a:r>
              <a:rPr lang="en-GB" i="1" dirty="0" err="1"/>
              <a:t>falam</a:t>
            </a:r>
            <a:r>
              <a:rPr lang="en-GB" i="1" dirty="0"/>
              <a:t> (iron), bottle and papers’. At that time, it is difficult to shout if you wear a mask” (I2, M)</a:t>
            </a:r>
            <a:endParaRPr lang="en-US" dirty="0"/>
          </a:p>
        </p:txBody>
      </p:sp>
      <p:sp>
        <p:nvSpPr>
          <p:cNvPr id="8" name="Rounded Rectangle 7"/>
          <p:cNvSpPr/>
          <p:nvPr/>
        </p:nvSpPr>
        <p:spPr>
          <a:xfrm>
            <a:off x="1043940" y="4798058"/>
            <a:ext cx="10020300" cy="11684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a:t>
            </a:r>
            <a:r>
              <a:rPr lang="en-GB" i="1" dirty="0"/>
              <a:t>I do not have money to buy shoes and gloves for daily use because they are expensive. If you buy a pair of shoes, it costs two to four hundred (Rupees) or even more. I do not even earn one hundred rupees some days. It is hard to buy a pair of shoes that costs four hundred rupees, and gloves as well.” (I1, M)</a:t>
            </a:r>
            <a:endParaRPr lang="en-US" dirty="0"/>
          </a:p>
        </p:txBody>
      </p:sp>
      <p:sp>
        <p:nvSpPr>
          <p:cNvPr id="9" name="Rounded Rectangle 8"/>
          <p:cNvSpPr/>
          <p:nvPr/>
        </p:nvSpPr>
        <p:spPr>
          <a:xfrm>
            <a:off x="1813560" y="2907983"/>
            <a:ext cx="10020300" cy="1115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i="1" dirty="0"/>
              <a:t>“It was difficult to wear (gloves) as they were heavy with rain. When I tried to pick waste, it slipped from my hands and slowed my work slow and sometimes (it was) difficult to work. After wearing (it) for two, four days, it ripped and I threw it away.”</a:t>
            </a:r>
            <a:r>
              <a:rPr lang="en-GB" dirty="0"/>
              <a:t>(I3, M)</a:t>
            </a:r>
            <a:endParaRPr lang="en-US" dirty="0"/>
          </a:p>
        </p:txBody>
      </p:sp>
      <p:sp>
        <p:nvSpPr>
          <p:cNvPr id="10" name="Footer Placeholder 8">
            <a:extLst>
              <a:ext uri="{FF2B5EF4-FFF2-40B4-BE49-F238E27FC236}">
                <a16:creationId xmlns="" xmlns:a16="http://schemas.microsoft.com/office/drawing/2014/main" id="{3FE222C1-943D-4F95-B96D-6955A0A35089}"/>
              </a:ext>
            </a:extLst>
          </p:cNvPr>
          <p:cNvSpPr txBox="1">
            <a:spLocks/>
          </p:cNvSpPr>
          <p:nvPr/>
        </p:nvSpPr>
        <p:spPr>
          <a:xfrm>
            <a:off x="2295276" y="6352687"/>
            <a:ext cx="786119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Cambria" panose="02040503050406030204" pitchFamily="18" charset="0"/>
                <a:ea typeface="Cambria"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Perceived risks and risks mitigation practices: qualitative study in informal waste workers- </a:t>
            </a:r>
            <a:r>
              <a:rPr lang="en-US" dirty="0" err="1" smtClean="0"/>
              <a:t>Sujata</a:t>
            </a:r>
            <a:r>
              <a:rPr lang="en-US" dirty="0" smtClean="0"/>
              <a:t>/PHASE Nepal</a:t>
            </a:r>
            <a:endParaRPr lang="en-US" dirty="0"/>
          </a:p>
        </p:txBody>
      </p:sp>
    </p:spTree>
    <p:extLst>
      <p:ext uri="{BB962C8B-B14F-4D97-AF65-F5344CB8AC3E}">
        <p14:creationId xmlns:p14="http://schemas.microsoft.com/office/powerpoint/2010/main" val="11040033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746" y="46939"/>
            <a:ext cx="10515600" cy="686435"/>
          </a:xfrm>
        </p:spPr>
        <p:txBody>
          <a:bodyPr>
            <a:normAutofit fontScale="90000"/>
          </a:bodyPr>
          <a:lstStyle/>
          <a:p>
            <a:r>
              <a:rPr lang="en-US" dirty="0" smtClean="0"/>
              <a:t>Barriers… </a:t>
            </a:r>
            <a:endParaRPr lang="en-US" dirty="0"/>
          </a:p>
        </p:txBody>
      </p:sp>
      <p:sp>
        <p:nvSpPr>
          <p:cNvPr id="3" name="Content Placeholder 2"/>
          <p:cNvSpPr>
            <a:spLocks noGrp="1"/>
          </p:cNvSpPr>
          <p:nvPr>
            <p:ph idx="1"/>
          </p:nvPr>
        </p:nvSpPr>
        <p:spPr>
          <a:xfrm>
            <a:off x="838200" y="856616"/>
            <a:ext cx="10515600" cy="5320348"/>
          </a:xfrm>
        </p:spPr>
        <p:txBody>
          <a:bodyPr/>
          <a:lstStyle/>
          <a:p>
            <a:pPr marL="0" indent="0">
              <a:buNone/>
            </a:pPr>
            <a:r>
              <a:rPr lang="en-GB" u="sng" dirty="0"/>
              <a:t>Not a norm/ </a:t>
            </a:r>
            <a:r>
              <a:rPr lang="en-GB" u="sng" dirty="0" smtClean="0"/>
              <a:t>habit</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sz="1400" dirty="0"/>
          </a:p>
          <a:p>
            <a:pPr marL="0" indent="0">
              <a:buNone/>
            </a:pPr>
            <a:r>
              <a:rPr lang="en-GB" u="sng" dirty="0" smtClean="0"/>
              <a:t>Perceptions that PPE are not always necessary</a:t>
            </a:r>
          </a:p>
          <a:p>
            <a:pPr marL="0" indent="0">
              <a:buNone/>
            </a:pPr>
            <a:endParaRPr lang="en-US" dirty="0"/>
          </a:p>
        </p:txBody>
      </p:sp>
      <p:sp>
        <p:nvSpPr>
          <p:cNvPr id="4" name="Date Placeholder 3"/>
          <p:cNvSpPr>
            <a:spLocks noGrp="1"/>
          </p:cNvSpPr>
          <p:nvPr>
            <p:ph type="dt" sz="half" idx="10"/>
          </p:nvPr>
        </p:nvSpPr>
        <p:spPr/>
        <p:txBody>
          <a:bodyPr/>
          <a:lstStyle/>
          <a:p>
            <a:r>
              <a:rPr lang="en-US" smtClean="0"/>
              <a:t>12/11/2019</a:t>
            </a:r>
            <a:endParaRPr lang="en-US"/>
          </a:p>
        </p:txBody>
      </p:sp>
      <p:sp>
        <p:nvSpPr>
          <p:cNvPr id="6" name="Slide Number Placeholder 5"/>
          <p:cNvSpPr>
            <a:spLocks noGrp="1"/>
          </p:cNvSpPr>
          <p:nvPr>
            <p:ph type="sldNum" sz="quarter" idx="12"/>
          </p:nvPr>
        </p:nvSpPr>
        <p:spPr/>
        <p:txBody>
          <a:bodyPr/>
          <a:lstStyle/>
          <a:p>
            <a:fld id="{19D45C30-91B6-4D37-B3EC-98C0C4E45E7F}" type="slidenum">
              <a:rPr lang="en-US" smtClean="0"/>
              <a:t>18</a:t>
            </a:fld>
            <a:endParaRPr lang="en-US" dirty="0"/>
          </a:p>
        </p:txBody>
      </p:sp>
      <p:sp>
        <p:nvSpPr>
          <p:cNvPr id="8" name="Rounded Rectangle 7"/>
          <p:cNvSpPr/>
          <p:nvPr/>
        </p:nvSpPr>
        <p:spPr>
          <a:xfrm>
            <a:off x="4027004" y="406083"/>
            <a:ext cx="6922936" cy="11087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i="1" dirty="0">
                <a:solidFill>
                  <a:schemeClr val="accent3">
                    <a:lumMod val="50000"/>
                  </a:schemeClr>
                </a:solidFill>
              </a:rPr>
              <a:t>“We didn’t use it from the beginning and nobody uses it. So, how do I use them?” (I14, M)</a:t>
            </a:r>
            <a:endParaRPr lang="en-US" sz="2400" dirty="0">
              <a:solidFill>
                <a:schemeClr val="accent3">
                  <a:lumMod val="50000"/>
                </a:schemeClr>
              </a:solidFill>
            </a:endParaRPr>
          </a:p>
        </p:txBody>
      </p:sp>
      <p:sp>
        <p:nvSpPr>
          <p:cNvPr id="9" name="Rounded Rectangle 8"/>
          <p:cNvSpPr/>
          <p:nvPr/>
        </p:nvSpPr>
        <p:spPr>
          <a:xfrm>
            <a:off x="838200" y="1639888"/>
            <a:ext cx="11049000" cy="1952626"/>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p>
          <a:p>
            <a:pPr algn="ctr"/>
            <a:endParaRPr lang="en-GB" dirty="0"/>
          </a:p>
          <a:p>
            <a:pPr algn="ctr"/>
            <a:r>
              <a:rPr lang="en-GB" sz="2400" dirty="0" smtClean="0"/>
              <a:t>“</a:t>
            </a:r>
            <a:r>
              <a:rPr lang="en-GB" sz="2400" i="1" dirty="0"/>
              <a:t>If I use these things then the scrap dealer would say that I am a rich person so they don’t buy my scrap things. So I don’t use it.</a:t>
            </a:r>
            <a:r>
              <a:rPr lang="en-GB" sz="2400" dirty="0"/>
              <a:t>”(I15, M</a:t>
            </a:r>
            <a:r>
              <a:rPr lang="en-GB" sz="2400" dirty="0" smtClean="0"/>
              <a:t>)</a:t>
            </a:r>
          </a:p>
          <a:p>
            <a:pPr algn="ctr"/>
            <a:endParaRPr lang="en-GB" sz="900" dirty="0"/>
          </a:p>
          <a:p>
            <a:pPr algn="ctr"/>
            <a:r>
              <a:rPr lang="en-GB" sz="2400" i="1" dirty="0"/>
              <a:t>“There is no use of eye glasses. If I use glasses my owner say that I am a big person. They mock me!”</a:t>
            </a:r>
            <a:r>
              <a:rPr lang="en-GB" sz="2400" dirty="0"/>
              <a:t> (I2, M)</a:t>
            </a:r>
            <a:endParaRPr lang="en-US" sz="2400" dirty="0"/>
          </a:p>
          <a:p>
            <a:pPr algn="ctr"/>
            <a:endParaRPr lang="en-GB" dirty="0" smtClean="0"/>
          </a:p>
          <a:p>
            <a:pPr algn="ctr"/>
            <a:endParaRPr lang="en-US" sz="900" dirty="0"/>
          </a:p>
        </p:txBody>
      </p:sp>
      <p:sp>
        <p:nvSpPr>
          <p:cNvPr id="10" name="Rounded Rectangle 9"/>
          <p:cNvSpPr/>
          <p:nvPr/>
        </p:nvSpPr>
        <p:spPr>
          <a:xfrm>
            <a:off x="8138160" y="3771900"/>
            <a:ext cx="3749040" cy="299942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i="1" dirty="0">
                <a:solidFill>
                  <a:schemeClr val="tx1">
                    <a:lumMod val="95000"/>
                    <a:lumOff val="5000"/>
                  </a:schemeClr>
                </a:solidFill>
              </a:rPr>
              <a:t>“People think it is ok (not to use PPE at all times.) why we need to wear them and they are used to work in that situation. (FGD2, P1, M) … For example, when we collect old papers or paper boards, we don’t need to put on gloves.”</a:t>
            </a:r>
            <a:r>
              <a:rPr lang="en-GB" sz="2000" dirty="0">
                <a:solidFill>
                  <a:schemeClr val="tx1">
                    <a:lumMod val="95000"/>
                    <a:lumOff val="5000"/>
                  </a:schemeClr>
                </a:solidFill>
              </a:rPr>
              <a:t> (FGD2, P7, M) </a:t>
            </a:r>
            <a:endParaRPr lang="en-US" sz="2000" dirty="0">
              <a:solidFill>
                <a:schemeClr val="tx1">
                  <a:lumMod val="95000"/>
                  <a:lumOff val="5000"/>
                </a:schemeClr>
              </a:solidFill>
            </a:endParaRPr>
          </a:p>
        </p:txBody>
      </p:sp>
      <p:sp>
        <p:nvSpPr>
          <p:cNvPr id="11" name="Rounded Rectangle 10"/>
          <p:cNvSpPr/>
          <p:nvPr/>
        </p:nvSpPr>
        <p:spPr>
          <a:xfrm>
            <a:off x="1021080" y="4302443"/>
            <a:ext cx="6934200" cy="2091057"/>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i="1" dirty="0"/>
              <a:t>“I have not used because </a:t>
            </a:r>
            <a:r>
              <a:rPr lang="en-GB" sz="2000" b="1" i="1" dirty="0"/>
              <a:t>I don’t need to wear them </a:t>
            </a:r>
            <a:r>
              <a:rPr lang="en-GB" sz="2000" i="1" dirty="0"/>
              <a:t>as I work in the scrap dealer and I feel comfortable working without wearing them. I don’t collect wastes. Waste collectors bring wastes and they have already sorted them.  I just arrange the waste, weigh and sell them to the customers.” (I7, M)</a:t>
            </a:r>
            <a:endParaRPr lang="en-US" sz="2000" dirty="0"/>
          </a:p>
        </p:txBody>
      </p:sp>
    </p:spTree>
    <p:extLst>
      <p:ext uri="{BB962C8B-B14F-4D97-AF65-F5344CB8AC3E}">
        <p14:creationId xmlns:p14="http://schemas.microsoft.com/office/powerpoint/2010/main" val="37071744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130" y="-46354"/>
            <a:ext cx="10159519" cy="1181712"/>
          </a:xfrm>
        </p:spPr>
        <p:txBody>
          <a:bodyPr>
            <a:normAutofit fontScale="90000"/>
          </a:bodyPr>
          <a:lstStyle/>
          <a:p>
            <a:r>
              <a:rPr lang="en-US" sz="4000" b="1" dirty="0" smtClean="0"/>
              <a:t>Strategies to promote safety and reduce risks </a:t>
            </a:r>
            <a:endParaRPr lang="en-US" sz="4000" b="1" dirty="0"/>
          </a:p>
        </p:txBody>
      </p:sp>
      <p:sp>
        <p:nvSpPr>
          <p:cNvPr id="3" name="Content Placeholder 2"/>
          <p:cNvSpPr>
            <a:spLocks noGrp="1"/>
          </p:cNvSpPr>
          <p:nvPr>
            <p:ph idx="1"/>
          </p:nvPr>
        </p:nvSpPr>
        <p:spPr>
          <a:xfrm>
            <a:off x="838200" y="1279208"/>
            <a:ext cx="11140440" cy="5578792"/>
          </a:xfrm>
        </p:spPr>
        <p:txBody>
          <a:bodyPr>
            <a:normAutofit/>
          </a:bodyPr>
          <a:lstStyle/>
          <a:p>
            <a:r>
              <a:rPr lang="en-US" dirty="0" smtClean="0"/>
              <a:t>Strategies to promote use of PPE</a:t>
            </a:r>
          </a:p>
          <a:p>
            <a:pPr lvl="1">
              <a:buFont typeface="Wingdings" panose="05000000000000000000" pitchFamily="2" charset="2"/>
              <a:buChar char="q"/>
            </a:pPr>
            <a:r>
              <a:rPr lang="en-US" dirty="0" smtClean="0"/>
              <a:t>PPE that is comfortable to wear and use</a:t>
            </a:r>
          </a:p>
          <a:p>
            <a:pPr lvl="1">
              <a:buFont typeface="Wingdings" panose="05000000000000000000" pitchFamily="2" charset="2"/>
              <a:buChar char="q"/>
            </a:pPr>
            <a:r>
              <a:rPr lang="en-US" dirty="0" smtClean="0"/>
              <a:t>Alternative equipment to make waste-work more efficient</a:t>
            </a:r>
          </a:p>
          <a:p>
            <a:pPr lvl="1">
              <a:buFont typeface="Wingdings" panose="05000000000000000000" pitchFamily="2" charset="2"/>
              <a:buChar char="q"/>
            </a:pPr>
            <a:r>
              <a:rPr lang="en-US" dirty="0" smtClean="0"/>
              <a:t>Making use of PPE a norm, increase availability</a:t>
            </a:r>
          </a:p>
          <a:p>
            <a:endParaRPr lang="en-US" dirty="0" smtClean="0"/>
          </a:p>
          <a:p>
            <a:r>
              <a:rPr lang="en-US" dirty="0" smtClean="0"/>
              <a:t>Other strategies to promote general safety</a:t>
            </a:r>
          </a:p>
          <a:p>
            <a:pPr lvl="1">
              <a:buFont typeface="Wingdings" panose="05000000000000000000" pitchFamily="2" charset="2"/>
              <a:buChar char="q"/>
            </a:pPr>
            <a:r>
              <a:rPr lang="en-US" dirty="0" smtClean="0"/>
              <a:t>Provision of education to promote awareness and its implementation</a:t>
            </a:r>
          </a:p>
          <a:p>
            <a:pPr lvl="1">
              <a:buFont typeface="Wingdings" panose="05000000000000000000" pitchFamily="2" charset="2"/>
              <a:buChar char="q"/>
            </a:pPr>
            <a:r>
              <a:rPr lang="en-US" dirty="0" smtClean="0"/>
              <a:t>Safety issues in </a:t>
            </a:r>
            <a:r>
              <a:rPr lang="en-US" dirty="0" err="1" smtClean="0"/>
              <a:t>Sisdole</a:t>
            </a:r>
            <a:r>
              <a:rPr lang="en-US" dirty="0" smtClean="0"/>
              <a:t>, traffic management</a:t>
            </a:r>
          </a:p>
          <a:p>
            <a:pPr lvl="1">
              <a:buFont typeface="Wingdings" panose="05000000000000000000" pitchFamily="2" charset="2"/>
              <a:buChar char="q"/>
            </a:pPr>
            <a:r>
              <a:rPr lang="en-US" dirty="0" smtClean="0"/>
              <a:t>Waste-segregation at the point of collection/household waste segregation</a:t>
            </a:r>
          </a:p>
          <a:p>
            <a:pPr lvl="1">
              <a:buFont typeface="Wingdings" panose="05000000000000000000" pitchFamily="2" charset="2"/>
              <a:buChar char="q"/>
            </a:pPr>
            <a:r>
              <a:rPr lang="en-US" dirty="0" smtClean="0"/>
              <a:t>Rules and regulations to promote safety</a:t>
            </a:r>
            <a:endParaRPr lang="en-US" dirty="0"/>
          </a:p>
        </p:txBody>
      </p:sp>
      <p:sp>
        <p:nvSpPr>
          <p:cNvPr id="4" name="Date Placeholder 3"/>
          <p:cNvSpPr>
            <a:spLocks noGrp="1"/>
          </p:cNvSpPr>
          <p:nvPr>
            <p:ph type="dt" sz="half" idx="10"/>
          </p:nvPr>
        </p:nvSpPr>
        <p:spPr/>
        <p:txBody>
          <a:bodyPr/>
          <a:lstStyle/>
          <a:p>
            <a:r>
              <a:rPr lang="en-US" dirty="0" smtClean="0"/>
              <a:t>12/12/019</a:t>
            </a:r>
            <a:endParaRPr lang="en-US" dirty="0"/>
          </a:p>
        </p:txBody>
      </p:sp>
      <p:sp>
        <p:nvSpPr>
          <p:cNvPr id="6" name="Slide Number Placeholder 5"/>
          <p:cNvSpPr>
            <a:spLocks noGrp="1"/>
          </p:cNvSpPr>
          <p:nvPr>
            <p:ph type="sldNum" sz="quarter" idx="12"/>
          </p:nvPr>
        </p:nvSpPr>
        <p:spPr/>
        <p:txBody>
          <a:bodyPr/>
          <a:lstStyle/>
          <a:p>
            <a:fld id="{19D45C30-91B6-4D37-B3EC-98C0C4E45E7F}" type="slidenum">
              <a:rPr lang="en-US" smtClean="0"/>
              <a:t>19</a:t>
            </a:fld>
            <a:endParaRPr lang="en-US" dirty="0"/>
          </a:p>
        </p:txBody>
      </p:sp>
      <p:sp>
        <p:nvSpPr>
          <p:cNvPr id="7" name="Footer Placeholder 8">
            <a:extLst>
              <a:ext uri="{FF2B5EF4-FFF2-40B4-BE49-F238E27FC236}">
                <a16:creationId xmlns="" xmlns:a16="http://schemas.microsoft.com/office/drawing/2014/main" id="{3FE222C1-943D-4F95-B96D-6955A0A35089}"/>
              </a:ext>
            </a:extLst>
          </p:cNvPr>
          <p:cNvSpPr txBox="1">
            <a:spLocks/>
          </p:cNvSpPr>
          <p:nvPr/>
        </p:nvSpPr>
        <p:spPr>
          <a:xfrm>
            <a:off x="2295276" y="6352687"/>
            <a:ext cx="786119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Cambria" panose="02040503050406030204" pitchFamily="18" charset="0"/>
                <a:ea typeface="Cambria"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Perceived risks and risks mitigation practices: qualitative study in informal waste workers- </a:t>
            </a:r>
            <a:r>
              <a:rPr lang="en-US" dirty="0" err="1" smtClean="0"/>
              <a:t>Sujata</a:t>
            </a:r>
            <a:r>
              <a:rPr lang="en-US" dirty="0" smtClean="0"/>
              <a:t>/PHASE Nepal</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0840" y="5598005"/>
            <a:ext cx="1196512" cy="64547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3000" y="5598005"/>
            <a:ext cx="2090414" cy="60370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09062" y="5556236"/>
            <a:ext cx="848951" cy="645477"/>
          </a:xfrm>
          <a:prstGeom prst="rect">
            <a:avLst/>
          </a:prstGeom>
        </p:spPr>
      </p:pic>
    </p:spTree>
    <p:extLst>
      <p:ext uri="{BB962C8B-B14F-4D97-AF65-F5344CB8AC3E}">
        <p14:creationId xmlns:p14="http://schemas.microsoft.com/office/powerpoint/2010/main" val="2606436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dirty="0" smtClean="0"/>
              <a:t>12/12/019</a:t>
            </a:r>
            <a:endParaRPr lang="en-US" dirty="0"/>
          </a:p>
        </p:txBody>
      </p:sp>
      <p:sp>
        <p:nvSpPr>
          <p:cNvPr id="6" name="Slide Number Placeholder 5"/>
          <p:cNvSpPr>
            <a:spLocks noGrp="1"/>
          </p:cNvSpPr>
          <p:nvPr>
            <p:ph type="sldNum" sz="quarter" idx="12"/>
          </p:nvPr>
        </p:nvSpPr>
        <p:spPr/>
        <p:txBody>
          <a:bodyPr/>
          <a:lstStyle/>
          <a:p>
            <a:fld id="{19D45C30-91B6-4D37-B3EC-98C0C4E45E7F}" type="slidenum">
              <a:rPr lang="en-US" smtClean="0"/>
              <a:t>2</a:t>
            </a:fld>
            <a:endParaRPr lang="en-US" dirty="0"/>
          </a:p>
        </p:txBody>
      </p:sp>
      <p:pic>
        <p:nvPicPr>
          <p:cNvPr id="7" name="Content Placeholder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85" y="131805"/>
            <a:ext cx="11746879" cy="6573194"/>
          </a:xfrm>
          <a:prstGeom prst="rect">
            <a:avLst/>
          </a:prstGeom>
        </p:spPr>
      </p:pic>
      <p:sp>
        <p:nvSpPr>
          <p:cNvPr id="8" name="Footer Placeholder 8">
            <a:extLst>
              <a:ext uri="{FF2B5EF4-FFF2-40B4-BE49-F238E27FC236}">
                <a16:creationId xmlns="" xmlns:a16="http://schemas.microsoft.com/office/drawing/2014/main" id="{3FE222C1-943D-4F95-B96D-6955A0A35089}"/>
              </a:ext>
            </a:extLst>
          </p:cNvPr>
          <p:cNvSpPr txBox="1">
            <a:spLocks/>
          </p:cNvSpPr>
          <p:nvPr/>
        </p:nvSpPr>
        <p:spPr>
          <a:xfrm>
            <a:off x="2165405" y="6339874"/>
            <a:ext cx="786119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Cambria" panose="02040503050406030204" pitchFamily="18" charset="0"/>
                <a:ea typeface="Cambria"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Perceived risks and risks mitigation practices: qualitative study in informal waste workers- </a:t>
            </a:r>
            <a:r>
              <a:rPr lang="en-US" dirty="0" err="1" smtClean="0"/>
              <a:t>Sujata</a:t>
            </a:r>
            <a:r>
              <a:rPr lang="en-US" dirty="0" smtClean="0"/>
              <a:t> </a:t>
            </a:r>
            <a:r>
              <a:rPr lang="en-US" dirty="0" err="1" smtClean="0"/>
              <a:t>Sapkota</a:t>
            </a:r>
            <a:r>
              <a:rPr lang="en-US" dirty="0" smtClean="0"/>
              <a:t> </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6421" y="3909771"/>
            <a:ext cx="1860191" cy="90271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1557" y="4829358"/>
            <a:ext cx="3249921" cy="8443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7154" y="4597466"/>
            <a:ext cx="1319844" cy="902715"/>
          </a:xfrm>
          <a:prstGeom prst="rect">
            <a:avLst/>
          </a:prstGeom>
        </p:spPr>
      </p:pic>
    </p:spTree>
    <p:extLst>
      <p:ext uri="{BB962C8B-B14F-4D97-AF65-F5344CB8AC3E}">
        <p14:creationId xmlns:p14="http://schemas.microsoft.com/office/powerpoint/2010/main" val="670041955"/>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520" y="-23495"/>
            <a:ext cx="10515600" cy="1325563"/>
          </a:xfrm>
        </p:spPr>
        <p:txBody>
          <a:bodyPr/>
          <a:lstStyle/>
          <a:p>
            <a:r>
              <a:rPr lang="en-US" b="1" u="sng" dirty="0" smtClean="0"/>
              <a:t>Recommendations</a:t>
            </a:r>
            <a:r>
              <a:rPr lang="en-US" dirty="0" smtClean="0"/>
              <a:t>: </a:t>
            </a:r>
            <a:endParaRPr lang="en-US" dirty="0"/>
          </a:p>
        </p:txBody>
      </p:sp>
      <p:sp>
        <p:nvSpPr>
          <p:cNvPr id="3" name="Content Placeholder 2"/>
          <p:cNvSpPr>
            <a:spLocks noGrp="1"/>
          </p:cNvSpPr>
          <p:nvPr>
            <p:ph idx="1"/>
          </p:nvPr>
        </p:nvSpPr>
        <p:spPr>
          <a:xfrm>
            <a:off x="838200" y="1302068"/>
            <a:ext cx="11049000" cy="5054281"/>
          </a:xfrm>
        </p:spPr>
        <p:txBody>
          <a:bodyPr>
            <a:normAutofit fontScale="92500"/>
          </a:bodyPr>
          <a:lstStyle/>
          <a:p>
            <a:pPr lvl="0"/>
            <a:r>
              <a:rPr lang="en-GB" b="1" dirty="0"/>
              <a:t>Firm steps to combat the discrimination </a:t>
            </a:r>
            <a:r>
              <a:rPr lang="en-GB" dirty="0"/>
              <a:t>aimed at IWWs, as well as strategies to </a:t>
            </a:r>
            <a:r>
              <a:rPr lang="en-GB" b="1" dirty="0"/>
              <a:t>address the societal stigma </a:t>
            </a:r>
            <a:r>
              <a:rPr lang="en-GB" dirty="0"/>
              <a:t>associated with waste-work</a:t>
            </a:r>
            <a:r>
              <a:rPr lang="en-GB" dirty="0" smtClean="0"/>
              <a:t>.</a:t>
            </a:r>
          </a:p>
          <a:p>
            <a:pPr lvl="5"/>
            <a:endParaRPr lang="en-GB" dirty="0" smtClean="0"/>
          </a:p>
          <a:p>
            <a:pPr lvl="0"/>
            <a:r>
              <a:rPr lang="en-GB" dirty="0" smtClean="0"/>
              <a:t>Programs </a:t>
            </a:r>
            <a:r>
              <a:rPr lang="en-GB" dirty="0"/>
              <a:t>and policies to </a:t>
            </a:r>
            <a:r>
              <a:rPr lang="en-GB" b="1" dirty="0"/>
              <a:t>establish PPE use as a regular health and safety practice amongst waste workers</a:t>
            </a:r>
            <a:r>
              <a:rPr lang="en-GB" dirty="0"/>
              <a:t>. </a:t>
            </a:r>
            <a:endParaRPr lang="en-GB" dirty="0" smtClean="0"/>
          </a:p>
          <a:p>
            <a:pPr lvl="6"/>
            <a:endParaRPr lang="en-GB" dirty="0" smtClean="0"/>
          </a:p>
          <a:p>
            <a:pPr lvl="0"/>
            <a:r>
              <a:rPr lang="en-GB" dirty="0" smtClean="0"/>
              <a:t>Activities </a:t>
            </a:r>
            <a:r>
              <a:rPr lang="en-GB" dirty="0"/>
              <a:t>to </a:t>
            </a:r>
            <a:r>
              <a:rPr lang="en-GB" b="1" dirty="0"/>
              <a:t>increase IWWs’ awareness </a:t>
            </a:r>
            <a:r>
              <a:rPr lang="en-GB" dirty="0"/>
              <a:t>of the importance of health promotion </a:t>
            </a:r>
            <a:r>
              <a:rPr lang="en-GB" dirty="0" smtClean="0"/>
              <a:t>and </a:t>
            </a:r>
            <a:r>
              <a:rPr lang="en-GB" dirty="0"/>
              <a:t>disease prevention; improved access to preventive healthcare services for the IWWs; and first aid trainings, trainings on stretching exercises to combat ergonomic hazards. </a:t>
            </a:r>
            <a:endParaRPr lang="en-GB" dirty="0" smtClean="0"/>
          </a:p>
          <a:p>
            <a:pPr lvl="5"/>
            <a:endParaRPr lang="en-US" dirty="0"/>
          </a:p>
          <a:p>
            <a:pPr lvl="0"/>
            <a:r>
              <a:rPr lang="en-GB" b="1" dirty="0"/>
              <a:t>Health education to the waste-workers</a:t>
            </a:r>
            <a:r>
              <a:rPr lang="en-GB" dirty="0"/>
              <a:t>, particularly focusing on vaccinations and effective self-care measures.</a:t>
            </a:r>
            <a:endParaRPr lang="en-US" dirty="0"/>
          </a:p>
          <a:p>
            <a:endParaRPr lang="en-US" dirty="0"/>
          </a:p>
        </p:txBody>
      </p:sp>
      <p:sp>
        <p:nvSpPr>
          <p:cNvPr id="4" name="Date Placeholder 3"/>
          <p:cNvSpPr>
            <a:spLocks noGrp="1"/>
          </p:cNvSpPr>
          <p:nvPr>
            <p:ph type="dt" sz="half" idx="10"/>
          </p:nvPr>
        </p:nvSpPr>
        <p:spPr>
          <a:xfrm>
            <a:off x="454152" y="6310630"/>
            <a:ext cx="1197334" cy="365125"/>
          </a:xfrm>
        </p:spPr>
        <p:txBody>
          <a:bodyPr/>
          <a:lstStyle/>
          <a:p>
            <a:r>
              <a:rPr lang="en-US" dirty="0" smtClean="0"/>
              <a:t>12/12/019</a:t>
            </a:r>
            <a:endParaRPr lang="en-US" dirty="0"/>
          </a:p>
        </p:txBody>
      </p:sp>
      <p:sp>
        <p:nvSpPr>
          <p:cNvPr id="6" name="Slide Number Placeholder 5"/>
          <p:cNvSpPr>
            <a:spLocks noGrp="1"/>
          </p:cNvSpPr>
          <p:nvPr>
            <p:ph type="sldNum" sz="quarter" idx="12"/>
          </p:nvPr>
        </p:nvSpPr>
        <p:spPr/>
        <p:txBody>
          <a:bodyPr/>
          <a:lstStyle/>
          <a:p>
            <a:fld id="{19D45C30-91B6-4D37-B3EC-98C0C4E45E7F}" type="slidenum">
              <a:rPr lang="en-US" smtClean="0"/>
              <a:t>20</a:t>
            </a:fld>
            <a:endParaRPr lang="en-US" dirty="0"/>
          </a:p>
        </p:txBody>
      </p:sp>
      <p:sp>
        <p:nvSpPr>
          <p:cNvPr id="7" name="Footer Placeholder 8">
            <a:extLst>
              <a:ext uri="{FF2B5EF4-FFF2-40B4-BE49-F238E27FC236}">
                <a16:creationId xmlns="" xmlns:a16="http://schemas.microsoft.com/office/drawing/2014/main" id="{3FE222C1-943D-4F95-B96D-6955A0A35089}"/>
              </a:ext>
            </a:extLst>
          </p:cNvPr>
          <p:cNvSpPr txBox="1">
            <a:spLocks/>
          </p:cNvSpPr>
          <p:nvPr/>
        </p:nvSpPr>
        <p:spPr>
          <a:xfrm>
            <a:off x="2057532" y="6242959"/>
            <a:ext cx="786119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Cambria" panose="02040503050406030204" pitchFamily="18" charset="0"/>
                <a:ea typeface="Cambria"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Perceived risks and risks mitigation practices: qualitative study in informal waste workers- </a:t>
            </a:r>
            <a:r>
              <a:rPr lang="en-US" dirty="0" err="1" smtClean="0"/>
              <a:t>Sujata</a:t>
            </a:r>
            <a:r>
              <a:rPr lang="en-US" dirty="0" smtClean="0"/>
              <a:t>/PHASE Nepal</a:t>
            </a:r>
            <a:endParaRPr lang="en-US" dirty="0"/>
          </a:p>
        </p:txBody>
      </p:sp>
    </p:spTree>
    <p:extLst>
      <p:ext uri="{BB962C8B-B14F-4D97-AF65-F5344CB8AC3E}">
        <p14:creationId xmlns:p14="http://schemas.microsoft.com/office/powerpoint/2010/main" val="34956883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330" y="0"/>
            <a:ext cx="10142220" cy="1325563"/>
          </a:xfrm>
        </p:spPr>
        <p:txBody>
          <a:bodyPr/>
          <a:lstStyle/>
          <a:p>
            <a:r>
              <a:rPr lang="en-US" dirty="0" smtClean="0"/>
              <a:t>Recommendations… </a:t>
            </a:r>
            <a:endParaRPr lang="en-US" dirty="0"/>
          </a:p>
        </p:txBody>
      </p:sp>
      <p:sp>
        <p:nvSpPr>
          <p:cNvPr id="3" name="Content Placeholder 2"/>
          <p:cNvSpPr>
            <a:spLocks noGrp="1"/>
          </p:cNvSpPr>
          <p:nvPr>
            <p:ph idx="1"/>
          </p:nvPr>
        </p:nvSpPr>
        <p:spPr>
          <a:xfrm>
            <a:off x="838200" y="1325562"/>
            <a:ext cx="10820400" cy="5030787"/>
          </a:xfrm>
        </p:spPr>
        <p:txBody>
          <a:bodyPr>
            <a:normAutofit/>
          </a:bodyPr>
          <a:lstStyle/>
          <a:p>
            <a:pPr lvl="0"/>
            <a:r>
              <a:rPr lang="en-GB" dirty="0"/>
              <a:t>Exploration of </a:t>
            </a:r>
            <a:r>
              <a:rPr lang="en-GB" b="1" dirty="0"/>
              <a:t>alternative measures </a:t>
            </a:r>
            <a:r>
              <a:rPr lang="en-GB" dirty="0"/>
              <a:t>(in addition to conventional PPE) to aid day-to-day </a:t>
            </a:r>
            <a:r>
              <a:rPr lang="en-GB" dirty="0" smtClean="0"/>
              <a:t>waste-work. </a:t>
            </a:r>
          </a:p>
          <a:p>
            <a:pPr lvl="8"/>
            <a:endParaRPr lang="en-US" dirty="0"/>
          </a:p>
          <a:p>
            <a:pPr lvl="0"/>
            <a:r>
              <a:rPr lang="en-GB" dirty="0"/>
              <a:t>Making </a:t>
            </a:r>
            <a:r>
              <a:rPr lang="en-GB" b="1" dirty="0"/>
              <a:t>waste-management better organized </a:t>
            </a:r>
            <a:r>
              <a:rPr lang="en-GB" dirty="0"/>
              <a:t>especially through the collective efforts of the wider community, for example, </a:t>
            </a:r>
            <a:endParaRPr lang="en-GB" dirty="0" smtClean="0"/>
          </a:p>
          <a:p>
            <a:pPr lvl="1"/>
            <a:r>
              <a:rPr lang="en-GB" dirty="0" smtClean="0"/>
              <a:t>Household waste segregation </a:t>
            </a:r>
          </a:p>
          <a:p>
            <a:pPr lvl="1"/>
            <a:r>
              <a:rPr lang="en-GB" dirty="0" smtClean="0"/>
              <a:t>Implementing specific and strict provisions to separate and dispose medical and other hazardous wastes from municipal waste.</a:t>
            </a:r>
          </a:p>
          <a:p>
            <a:pPr lvl="8"/>
            <a:endParaRPr lang="en-US" dirty="0" smtClean="0"/>
          </a:p>
          <a:p>
            <a:pPr lvl="0"/>
            <a:r>
              <a:rPr lang="en-GB" b="1" dirty="0" smtClean="0"/>
              <a:t>Introduction and implementation of work site safety rules and regulations</a:t>
            </a:r>
            <a:r>
              <a:rPr lang="en-US" dirty="0" smtClean="0"/>
              <a:t>.</a:t>
            </a:r>
          </a:p>
          <a:p>
            <a:endParaRPr lang="en-US" dirty="0"/>
          </a:p>
        </p:txBody>
      </p:sp>
      <p:sp>
        <p:nvSpPr>
          <p:cNvPr id="4" name="Date Placeholder 3"/>
          <p:cNvSpPr>
            <a:spLocks noGrp="1"/>
          </p:cNvSpPr>
          <p:nvPr>
            <p:ph type="dt" sz="half" idx="10"/>
          </p:nvPr>
        </p:nvSpPr>
        <p:spPr/>
        <p:txBody>
          <a:bodyPr/>
          <a:lstStyle/>
          <a:p>
            <a:r>
              <a:rPr lang="en-US" dirty="0" smtClean="0"/>
              <a:t>12/12/019</a:t>
            </a:r>
            <a:endParaRPr lang="en-US" dirty="0"/>
          </a:p>
        </p:txBody>
      </p:sp>
      <p:sp>
        <p:nvSpPr>
          <p:cNvPr id="6" name="Slide Number Placeholder 5"/>
          <p:cNvSpPr>
            <a:spLocks noGrp="1"/>
          </p:cNvSpPr>
          <p:nvPr>
            <p:ph type="sldNum" sz="quarter" idx="12"/>
          </p:nvPr>
        </p:nvSpPr>
        <p:spPr/>
        <p:txBody>
          <a:bodyPr/>
          <a:lstStyle/>
          <a:p>
            <a:fld id="{19D45C30-91B6-4D37-B3EC-98C0C4E45E7F}" type="slidenum">
              <a:rPr lang="en-US" smtClean="0"/>
              <a:t>21</a:t>
            </a:fld>
            <a:endParaRPr lang="en-US" dirty="0"/>
          </a:p>
        </p:txBody>
      </p:sp>
      <p:sp>
        <p:nvSpPr>
          <p:cNvPr id="7" name="Footer Placeholder 8">
            <a:extLst>
              <a:ext uri="{FF2B5EF4-FFF2-40B4-BE49-F238E27FC236}">
                <a16:creationId xmlns="" xmlns:a16="http://schemas.microsoft.com/office/drawing/2014/main" id="{3FE222C1-943D-4F95-B96D-6955A0A35089}"/>
              </a:ext>
            </a:extLst>
          </p:cNvPr>
          <p:cNvSpPr txBox="1">
            <a:spLocks/>
          </p:cNvSpPr>
          <p:nvPr/>
        </p:nvSpPr>
        <p:spPr>
          <a:xfrm>
            <a:off x="2256845" y="6173786"/>
            <a:ext cx="786119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Cambria" panose="02040503050406030204" pitchFamily="18" charset="0"/>
                <a:ea typeface="Cambria"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Perceived risks and risks mitigation practices: qualitative study in informal waste workers- </a:t>
            </a:r>
            <a:r>
              <a:rPr lang="en-US" dirty="0" err="1" smtClean="0"/>
              <a:t>Sujata</a:t>
            </a:r>
            <a:r>
              <a:rPr lang="en-US" dirty="0" smtClean="0"/>
              <a:t>/PHASE Nepal</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1617" y="5398921"/>
            <a:ext cx="1196512" cy="64547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2144" y="5429903"/>
            <a:ext cx="2090414" cy="60370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2721" y="5408064"/>
            <a:ext cx="848951" cy="645477"/>
          </a:xfrm>
          <a:prstGeom prst="rect">
            <a:avLst/>
          </a:prstGeom>
        </p:spPr>
      </p:pic>
    </p:spTree>
    <p:extLst>
      <p:ext uri="{BB962C8B-B14F-4D97-AF65-F5344CB8AC3E}">
        <p14:creationId xmlns:p14="http://schemas.microsoft.com/office/powerpoint/2010/main" val="42121414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31850" y="1042226"/>
            <a:ext cx="10515600" cy="2852737"/>
          </a:xfrm>
        </p:spPr>
        <p:txBody>
          <a:bodyPr/>
          <a:lstStyle/>
          <a:p>
            <a:pPr algn="ctr"/>
            <a:r>
              <a:rPr lang="en-US" dirty="0" smtClean="0"/>
              <a:t>Thank you. </a:t>
            </a:r>
            <a:endParaRPr lang="en-US" dirty="0"/>
          </a:p>
        </p:txBody>
      </p:sp>
      <p:sp>
        <p:nvSpPr>
          <p:cNvPr id="9" name="Slide Number Placeholder 8"/>
          <p:cNvSpPr>
            <a:spLocks noGrp="1"/>
          </p:cNvSpPr>
          <p:nvPr>
            <p:ph type="sldNum" sz="quarter" idx="12"/>
          </p:nvPr>
        </p:nvSpPr>
        <p:spPr/>
        <p:txBody>
          <a:bodyPr/>
          <a:lstStyle/>
          <a:p>
            <a:fld id="{19D45C30-91B6-4D37-B3EC-98C0C4E45E7F}" type="slidenum">
              <a:rPr lang="en-US" smtClean="0"/>
              <a:t>22</a:t>
            </a:fld>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617" y="4389950"/>
            <a:ext cx="1673352" cy="1000882"/>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221" y="5572351"/>
            <a:ext cx="2923496" cy="84430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7202" y="4201432"/>
            <a:ext cx="1307592" cy="1280160"/>
          </a:xfrm>
          <a:prstGeom prst="rect">
            <a:avLst/>
          </a:prstGeom>
        </p:spPr>
      </p:pic>
    </p:spTree>
    <p:extLst>
      <p:ext uri="{BB962C8B-B14F-4D97-AF65-F5344CB8AC3E}">
        <p14:creationId xmlns:p14="http://schemas.microsoft.com/office/powerpoint/2010/main" val="1335988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5" y="-153860"/>
            <a:ext cx="10515600" cy="1325563"/>
          </a:xfrm>
        </p:spPr>
        <p:txBody>
          <a:bodyPr/>
          <a:lstStyle/>
          <a:p>
            <a:r>
              <a:rPr lang="en-US" b="1" u="sng" dirty="0" smtClean="0"/>
              <a:t>Team</a:t>
            </a:r>
            <a:endParaRPr lang="en-US" b="1" u="sng" dirty="0"/>
          </a:p>
        </p:txBody>
      </p:sp>
      <p:sp>
        <p:nvSpPr>
          <p:cNvPr id="3" name="Content Placeholder 2"/>
          <p:cNvSpPr>
            <a:spLocks noGrp="1"/>
          </p:cNvSpPr>
          <p:nvPr>
            <p:ph idx="1"/>
          </p:nvPr>
        </p:nvSpPr>
        <p:spPr>
          <a:xfrm>
            <a:off x="2165406" y="1188179"/>
            <a:ext cx="9046292" cy="5005260"/>
          </a:xfrm>
        </p:spPr>
        <p:txBody>
          <a:bodyPr/>
          <a:lstStyle/>
          <a:p>
            <a:r>
              <a:rPr lang="en-US" u="sng" dirty="0" smtClean="0"/>
              <a:t>PHASE Nepal</a:t>
            </a:r>
            <a:r>
              <a:rPr lang="en-US" dirty="0" smtClean="0"/>
              <a:t>: </a:t>
            </a:r>
          </a:p>
          <a:p>
            <a:pPr lvl="1"/>
            <a:r>
              <a:rPr lang="en-US" dirty="0" err="1" smtClean="0"/>
              <a:t>Jiban</a:t>
            </a:r>
            <a:r>
              <a:rPr lang="en-US" dirty="0" smtClean="0"/>
              <a:t> </a:t>
            </a:r>
            <a:r>
              <a:rPr lang="en-US" dirty="0" err="1" smtClean="0"/>
              <a:t>Karki</a:t>
            </a:r>
            <a:r>
              <a:rPr lang="en-US" dirty="0" smtClean="0"/>
              <a:t>, </a:t>
            </a:r>
            <a:r>
              <a:rPr lang="en-US" dirty="0" err="1" smtClean="0"/>
              <a:t>Sujata</a:t>
            </a:r>
            <a:r>
              <a:rPr lang="en-US" dirty="0" smtClean="0"/>
              <a:t> </a:t>
            </a:r>
            <a:r>
              <a:rPr lang="en-US" dirty="0" err="1" smtClean="0"/>
              <a:t>Sapkota</a:t>
            </a:r>
            <a:r>
              <a:rPr lang="en-US" dirty="0" smtClean="0"/>
              <a:t>, </a:t>
            </a:r>
            <a:r>
              <a:rPr lang="en-US" dirty="0" err="1" smtClean="0"/>
              <a:t>Gerda</a:t>
            </a:r>
            <a:r>
              <a:rPr lang="en-US" dirty="0" smtClean="0"/>
              <a:t> Pohl, Yuba Raj </a:t>
            </a:r>
            <a:r>
              <a:rPr lang="en-US" dirty="0" err="1" smtClean="0"/>
              <a:t>Baral</a:t>
            </a:r>
            <a:r>
              <a:rPr lang="en-US" dirty="0" smtClean="0"/>
              <a:t>, </a:t>
            </a:r>
            <a:r>
              <a:rPr lang="en-US" dirty="0" err="1" smtClean="0"/>
              <a:t>Prabina</a:t>
            </a:r>
            <a:r>
              <a:rPr lang="en-US" dirty="0" smtClean="0"/>
              <a:t> Makai, </a:t>
            </a:r>
            <a:r>
              <a:rPr lang="en-US" dirty="0" err="1" smtClean="0"/>
              <a:t>Saraswati</a:t>
            </a:r>
            <a:r>
              <a:rPr lang="en-US" dirty="0" smtClean="0"/>
              <a:t> </a:t>
            </a:r>
            <a:r>
              <a:rPr lang="en-US" dirty="0" err="1" smtClean="0"/>
              <a:t>Adhikari</a:t>
            </a:r>
            <a:endParaRPr lang="en-US" dirty="0" smtClean="0"/>
          </a:p>
          <a:p>
            <a:pPr lvl="6"/>
            <a:endParaRPr lang="en-US" dirty="0"/>
          </a:p>
          <a:p>
            <a:r>
              <a:rPr lang="en-US" u="sng" dirty="0" smtClean="0"/>
              <a:t>School of Health and Related Research, The University of Sheffield</a:t>
            </a:r>
            <a:r>
              <a:rPr lang="en-US" dirty="0" smtClean="0"/>
              <a:t>: </a:t>
            </a:r>
          </a:p>
          <a:p>
            <a:pPr lvl="1"/>
            <a:r>
              <a:rPr lang="en-US" dirty="0" smtClean="0"/>
              <a:t>Andrew CK Lee, Michelle Black</a:t>
            </a:r>
          </a:p>
          <a:p>
            <a:pPr lvl="8"/>
            <a:endParaRPr lang="en-US" dirty="0"/>
          </a:p>
          <a:p>
            <a:r>
              <a:rPr lang="en-US" u="sng" dirty="0" err="1"/>
              <a:t>Médecins</a:t>
            </a:r>
            <a:r>
              <a:rPr lang="en-US" u="sng" dirty="0"/>
              <a:t> du </a:t>
            </a:r>
            <a:r>
              <a:rPr lang="en-US" u="sng" dirty="0" smtClean="0"/>
              <a:t>Monde</a:t>
            </a:r>
            <a:r>
              <a:rPr lang="en-US" dirty="0" smtClean="0"/>
              <a:t>:</a:t>
            </a:r>
          </a:p>
          <a:p>
            <a:pPr lvl="1"/>
            <a:r>
              <a:rPr lang="en-US" dirty="0" smtClean="0"/>
              <a:t>Nita </a:t>
            </a:r>
            <a:r>
              <a:rPr lang="en-US" dirty="0" err="1" smtClean="0"/>
              <a:t>Chaudhari</a:t>
            </a:r>
            <a:r>
              <a:rPr lang="en-US" dirty="0" smtClean="0"/>
              <a:t>, </a:t>
            </a:r>
            <a:r>
              <a:rPr lang="en-US" dirty="0" err="1" smtClean="0"/>
              <a:t>Guillame</a:t>
            </a:r>
            <a:r>
              <a:rPr lang="en-US" dirty="0" smtClean="0"/>
              <a:t> </a:t>
            </a:r>
            <a:r>
              <a:rPr lang="en-US" dirty="0" err="1" smtClean="0"/>
              <a:t>Fauvel</a:t>
            </a:r>
            <a:r>
              <a:rPr lang="en-US" dirty="0" smtClean="0"/>
              <a:t>, Astrid </a:t>
            </a:r>
            <a:r>
              <a:rPr lang="en-US" dirty="0" err="1" smtClean="0"/>
              <a:t>Fossier-Heckmen</a:t>
            </a:r>
            <a:endParaRPr lang="en-US" dirty="0"/>
          </a:p>
        </p:txBody>
      </p:sp>
      <p:sp>
        <p:nvSpPr>
          <p:cNvPr id="4" name="Date Placeholder 3"/>
          <p:cNvSpPr>
            <a:spLocks noGrp="1"/>
          </p:cNvSpPr>
          <p:nvPr>
            <p:ph type="dt" sz="half" idx="10"/>
          </p:nvPr>
        </p:nvSpPr>
        <p:spPr/>
        <p:txBody>
          <a:bodyPr/>
          <a:lstStyle/>
          <a:p>
            <a:r>
              <a:rPr lang="en-US" dirty="0" smtClean="0"/>
              <a:t>12/12/019</a:t>
            </a:r>
            <a:endParaRPr lang="en-US" dirty="0"/>
          </a:p>
        </p:txBody>
      </p:sp>
      <p:sp>
        <p:nvSpPr>
          <p:cNvPr id="6" name="Slide Number Placeholder 5"/>
          <p:cNvSpPr>
            <a:spLocks noGrp="1"/>
          </p:cNvSpPr>
          <p:nvPr>
            <p:ph type="sldNum" sz="quarter" idx="12"/>
          </p:nvPr>
        </p:nvSpPr>
        <p:spPr/>
        <p:txBody>
          <a:bodyPr/>
          <a:lstStyle/>
          <a:p>
            <a:fld id="{19D45C30-91B6-4D37-B3EC-98C0C4E45E7F}" type="slidenum">
              <a:rPr lang="en-US" smtClean="0"/>
              <a:t>3</a:t>
            </a:fld>
            <a:endParaRPr lang="en-US" dirty="0"/>
          </a:p>
        </p:txBody>
      </p:sp>
      <p:sp>
        <p:nvSpPr>
          <p:cNvPr id="7" name="Footer Placeholder 8">
            <a:extLst>
              <a:ext uri="{FF2B5EF4-FFF2-40B4-BE49-F238E27FC236}">
                <a16:creationId xmlns="" xmlns:a16="http://schemas.microsoft.com/office/drawing/2014/main" id="{3FE222C1-943D-4F95-B96D-6955A0A35089}"/>
              </a:ext>
            </a:extLst>
          </p:cNvPr>
          <p:cNvSpPr>
            <a:spLocks noGrp="1"/>
          </p:cNvSpPr>
          <p:nvPr>
            <p:ph type="ftr" sz="quarter" idx="11"/>
          </p:nvPr>
        </p:nvSpPr>
        <p:spPr>
          <a:xfrm>
            <a:off x="2165405" y="6282208"/>
            <a:ext cx="7861190" cy="365125"/>
          </a:xfrm>
        </p:spPr>
        <p:txBody>
          <a:bodyPr/>
          <a:lstStyle/>
          <a:p>
            <a:r>
              <a:rPr lang="en-US" dirty="0" smtClean="0"/>
              <a:t>Perceived risks and risks mitigation practices: qualitative study in </a:t>
            </a:r>
            <a:r>
              <a:rPr lang="en-US" dirty="0"/>
              <a:t>i</a:t>
            </a:r>
            <a:r>
              <a:rPr lang="en-US" dirty="0" smtClean="0"/>
              <a:t>nformal </a:t>
            </a:r>
            <a:r>
              <a:rPr lang="en-US" dirty="0"/>
              <a:t>w</a:t>
            </a:r>
            <a:r>
              <a:rPr lang="en-US" dirty="0" smtClean="0"/>
              <a:t>aste </a:t>
            </a:r>
            <a:r>
              <a:rPr lang="en-US" dirty="0"/>
              <a:t>w</a:t>
            </a:r>
            <a:r>
              <a:rPr lang="en-US" dirty="0" smtClean="0"/>
              <a:t>orkers- </a:t>
            </a:r>
            <a:r>
              <a:rPr lang="en-US" dirty="0" err="1" smtClean="0"/>
              <a:t>Sujata</a:t>
            </a:r>
            <a:r>
              <a:rPr lang="en-US" dirty="0" smtClean="0"/>
              <a:t> </a:t>
            </a:r>
            <a:r>
              <a:rPr lang="en-US" dirty="0" err="1" smtClean="0"/>
              <a:t>Sapkota</a:t>
            </a:r>
            <a:r>
              <a:rPr lang="en-US" dirty="0" smtClean="0"/>
              <a:t> </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028" y="1482811"/>
            <a:ext cx="1196512" cy="90205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039" y="3015681"/>
            <a:ext cx="1839932" cy="60370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916" y="4250201"/>
            <a:ext cx="1142030" cy="871629"/>
          </a:xfrm>
          <a:prstGeom prst="rect">
            <a:avLst/>
          </a:prstGeom>
        </p:spPr>
      </p:pic>
    </p:spTree>
    <p:extLst>
      <p:ext uri="{BB962C8B-B14F-4D97-AF65-F5344CB8AC3E}">
        <p14:creationId xmlns:p14="http://schemas.microsoft.com/office/powerpoint/2010/main" val="3096742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DD1D0E58-175A-4AB2-89FB-78E46B2C83CC}"/>
              </a:ext>
            </a:extLst>
          </p:cNvPr>
          <p:cNvSpPr>
            <a:spLocks noGrp="1"/>
          </p:cNvSpPr>
          <p:nvPr>
            <p:ph type="title"/>
          </p:nvPr>
        </p:nvSpPr>
        <p:spPr>
          <a:xfrm>
            <a:off x="1151878" y="289167"/>
            <a:ext cx="9852454" cy="968890"/>
          </a:xfrm>
          <a:ln>
            <a:solidFill>
              <a:schemeClr val="bg1"/>
            </a:solidFill>
          </a:ln>
        </p:spPr>
        <p:txBody>
          <a:bodyPr/>
          <a:lstStyle/>
          <a:p>
            <a:r>
              <a:rPr lang="en-US" b="1" u="sng" dirty="0" smtClean="0"/>
              <a:t>Presentation Outline</a:t>
            </a:r>
            <a:endParaRPr lang="en-US" b="1" u="sng" dirty="0"/>
          </a:p>
        </p:txBody>
      </p:sp>
      <p:sp>
        <p:nvSpPr>
          <p:cNvPr id="8" name="Content Placeholder 7">
            <a:extLst>
              <a:ext uri="{FF2B5EF4-FFF2-40B4-BE49-F238E27FC236}">
                <a16:creationId xmlns="" xmlns:a16="http://schemas.microsoft.com/office/drawing/2014/main" id="{94ADE0EC-8672-4193-B109-30B6880CED4C}"/>
              </a:ext>
            </a:extLst>
          </p:cNvPr>
          <p:cNvSpPr>
            <a:spLocks noGrp="1"/>
          </p:cNvSpPr>
          <p:nvPr>
            <p:ph idx="1"/>
          </p:nvPr>
        </p:nvSpPr>
        <p:spPr>
          <a:xfrm>
            <a:off x="1088814" y="1560783"/>
            <a:ext cx="9820924" cy="3499948"/>
          </a:xfrm>
          <a:ln>
            <a:noFill/>
          </a:ln>
        </p:spPr>
        <p:txBody>
          <a:bodyPr/>
          <a:lstStyle/>
          <a:p>
            <a:pPr marL="0" indent="0">
              <a:buNone/>
            </a:pPr>
            <a:endParaRPr lang="en-US" dirty="0" smtClean="0"/>
          </a:p>
          <a:p>
            <a:r>
              <a:rPr lang="en-US" dirty="0" smtClean="0"/>
              <a:t>Project Background </a:t>
            </a:r>
          </a:p>
          <a:p>
            <a:r>
              <a:rPr lang="en-US" dirty="0" smtClean="0"/>
              <a:t>Quantitative study</a:t>
            </a:r>
          </a:p>
          <a:p>
            <a:r>
              <a:rPr lang="en-US" dirty="0" smtClean="0"/>
              <a:t>Qualitative Study- background and aims</a:t>
            </a:r>
          </a:p>
          <a:p>
            <a:r>
              <a:rPr lang="en-US" dirty="0" smtClean="0"/>
              <a:t>Findings </a:t>
            </a:r>
          </a:p>
          <a:p>
            <a:r>
              <a:rPr lang="en-US" dirty="0" smtClean="0"/>
              <a:t>Recommendations </a:t>
            </a:r>
            <a:endParaRPr lang="en-US" dirty="0"/>
          </a:p>
        </p:txBody>
      </p:sp>
      <p:sp>
        <p:nvSpPr>
          <p:cNvPr id="9" name="Footer Placeholder 8">
            <a:extLst>
              <a:ext uri="{FF2B5EF4-FFF2-40B4-BE49-F238E27FC236}">
                <a16:creationId xmlns="" xmlns:a16="http://schemas.microsoft.com/office/drawing/2014/main" id="{3FE222C1-943D-4F95-B96D-6955A0A35089}"/>
              </a:ext>
            </a:extLst>
          </p:cNvPr>
          <p:cNvSpPr>
            <a:spLocks noGrp="1"/>
          </p:cNvSpPr>
          <p:nvPr>
            <p:ph type="ftr" sz="quarter" idx="11"/>
          </p:nvPr>
        </p:nvSpPr>
        <p:spPr>
          <a:xfrm>
            <a:off x="2165405" y="6282208"/>
            <a:ext cx="7861190" cy="365125"/>
          </a:xfrm>
        </p:spPr>
        <p:txBody>
          <a:bodyPr/>
          <a:lstStyle/>
          <a:p>
            <a:r>
              <a:rPr lang="en-US" dirty="0" smtClean="0"/>
              <a:t>Perceived risks and risks mitigation practices: qualitative study in </a:t>
            </a:r>
            <a:r>
              <a:rPr lang="en-US" dirty="0"/>
              <a:t>i</a:t>
            </a:r>
            <a:r>
              <a:rPr lang="en-US" dirty="0" smtClean="0"/>
              <a:t>nformal </a:t>
            </a:r>
            <a:r>
              <a:rPr lang="en-US" dirty="0"/>
              <a:t>w</a:t>
            </a:r>
            <a:r>
              <a:rPr lang="en-US" dirty="0" smtClean="0"/>
              <a:t>aste </a:t>
            </a:r>
            <a:r>
              <a:rPr lang="en-US" dirty="0"/>
              <a:t>w</a:t>
            </a:r>
            <a:r>
              <a:rPr lang="en-US" dirty="0" smtClean="0"/>
              <a:t>orkers- </a:t>
            </a:r>
            <a:r>
              <a:rPr lang="en-US" dirty="0" err="1" smtClean="0"/>
              <a:t>Sujata</a:t>
            </a:r>
            <a:r>
              <a:rPr lang="en-US" dirty="0" smtClean="0"/>
              <a:t> </a:t>
            </a:r>
            <a:r>
              <a:rPr lang="en-US" dirty="0" err="1" smtClean="0"/>
              <a:t>Sapkota</a:t>
            </a:r>
            <a:r>
              <a:rPr lang="en-US" dirty="0" smtClean="0"/>
              <a:t> </a:t>
            </a:r>
            <a:endParaRPr lang="en-US" dirty="0"/>
          </a:p>
        </p:txBody>
      </p:sp>
      <p:sp>
        <p:nvSpPr>
          <p:cNvPr id="11" name="Date Placeholder 10">
            <a:extLst>
              <a:ext uri="{FF2B5EF4-FFF2-40B4-BE49-F238E27FC236}">
                <a16:creationId xmlns="" xmlns:a16="http://schemas.microsoft.com/office/drawing/2014/main" id="{74C49D47-C358-4713-964C-03782A26A53A}"/>
              </a:ext>
            </a:extLst>
          </p:cNvPr>
          <p:cNvSpPr>
            <a:spLocks noGrp="1"/>
          </p:cNvSpPr>
          <p:nvPr>
            <p:ph type="dt" sz="half" idx="10"/>
          </p:nvPr>
        </p:nvSpPr>
        <p:spPr/>
        <p:txBody>
          <a:bodyPr/>
          <a:lstStyle/>
          <a:p>
            <a:r>
              <a:rPr lang="en-US" dirty="0" smtClean="0"/>
              <a:t>12/12/019</a:t>
            </a:r>
            <a:endParaRPr lang="en-US" dirty="0"/>
          </a:p>
        </p:txBody>
      </p:sp>
      <p:sp>
        <p:nvSpPr>
          <p:cNvPr id="12" name="Slide Number Placeholder 11">
            <a:extLst>
              <a:ext uri="{FF2B5EF4-FFF2-40B4-BE49-F238E27FC236}">
                <a16:creationId xmlns="" xmlns:a16="http://schemas.microsoft.com/office/drawing/2014/main" id="{ADE2D51C-0734-4474-A664-329E629602AE}"/>
              </a:ext>
            </a:extLst>
          </p:cNvPr>
          <p:cNvSpPr>
            <a:spLocks noGrp="1"/>
          </p:cNvSpPr>
          <p:nvPr>
            <p:ph type="sldNum" sz="quarter" idx="12"/>
          </p:nvPr>
        </p:nvSpPr>
        <p:spPr/>
        <p:txBody>
          <a:bodyPr/>
          <a:lstStyle/>
          <a:p>
            <a:fld id="{19D45C30-91B6-4D37-B3EC-98C0C4E45E7F}" type="slidenum">
              <a:rPr lang="en-US" smtClean="0"/>
              <a:t>4</a:t>
            </a:fld>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6385" y="5297108"/>
            <a:ext cx="1196512" cy="645476"/>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9324" y="5295231"/>
            <a:ext cx="2090414" cy="603708"/>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6165" y="5264248"/>
            <a:ext cx="848951" cy="645477"/>
          </a:xfrm>
          <a:prstGeom prst="rect">
            <a:avLst/>
          </a:prstGeom>
        </p:spPr>
      </p:pic>
    </p:spTree>
    <p:extLst>
      <p:ext uri="{BB962C8B-B14F-4D97-AF65-F5344CB8AC3E}">
        <p14:creationId xmlns:p14="http://schemas.microsoft.com/office/powerpoint/2010/main" val="3081113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664" y="43658"/>
            <a:ext cx="10515600" cy="1149360"/>
          </a:xfrm>
        </p:spPr>
        <p:txBody>
          <a:bodyPr>
            <a:normAutofit/>
          </a:bodyPr>
          <a:lstStyle/>
          <a:p>
            <a:r>
              <a:rPr lang="en-US" sz="3600" b="1" u="sng" dirty="0" smtClean="0"/>
              <a:t>Background</a:t>
            </a:r>
            <a:endParaRPr lang="en-US" sz="3600" b="1" u="sng" dirty="0"/>
          </a:p>
        </p:txBody>
      </p:sp>
      <p:sp>
        <p:nvSpPr>
          <p:cNvPr id="3" name="Content Placeholder 2"/>
          <p:cNvSpPr>
            <a:spLocks noGrp="1"/>
          </p:cNvSpPr>
          <p:nvPr>
            <p:ph idx="1"/>
          </p:nvPr>
        </p:nvSpPr>
        <p:spPr>
          <a:xfrm>
            <a:off x="838200" y="1353312"/>
            <a:ext cx="10771632" cy="4823651"/>
          </a:xfrm>
        </p:spPr>
        <p:txBody>
          <a:bodyPr/>
          <a:lstStyle/>
          <a:p>
            <a:r>
              <a:rPr lang="en-US" dirty="0" smtClean="0"/>
              <a:t>Project : Healthy Waste Workers in Kathmandu Valley</a:t>
            </a:r>
          </a:p>
          <a:p>
            <a:pPr lvl="1"/>
            <a:r>
              <a:rPr lang="en-US" dirty="0" err="1" smtClean="0"/>
              <a:t>Médecins</a:t>
            </a:r>
            <a:r>
              <a:rPr lang="en-US" dirty="0" smtClean="0"/>
              <a:t> </a:t>
            </a:r>
            <a:r>
              <a:rPr lang="en-US" dirty="0"/>
              <a:t>du </a:t>
            </a:r>
            <a:r>
              <a:rPr lang="en-US" dirty="0" smtClean="0"/>
              <a:t>monde</a:t>
            </a:r>
            <a:r>
              <a:rPr lang="en-US" b="1" dirty="0" smtClean="0"/>
              <a:t>/ </a:t>
            </a:r>
            <a:r>
              <a:rPr lang="en-US" dirty="0" smtClean="0"/>
              <a:t>PHASE Nepal </a:t>
            </a:r>
          </a:p>
          <a:p>
            <a:pPr lvl="8"/>
            <a:endParaRPr lang="en-US" dirty="0"/>
          </a:p>
          <a:p>
            <a:r>
              <a:rPr lang="en-US" dirty="0" smtClean="0"/>
              <a:t> </a:t>
            </a:r>
            <a:r>
              <a:rPr lang="en-US" u="sng" dirty="0"/>
              <a:t>Need for research</a:t>
            </a:r>
            <a:r>
              <a:rPr lang="en-US" dirty="0"/>
              <a:t>:</a:t>
            </a:r>
          </a:p>
        </p:txBody>
      </p:sp>
      <p:sp>
        <p:nvSpPr>
          <p:cNvPr id="4" name="Date Placeholder 3"/>
          <p:cNvSpPr>
            <a:spLocks noGrp="1"/>
          </p:cNvSpPr>
          <p:nvPr>
            <p:ph type="dt" sz="half" idx="10"/>
          </p:nvPr>
        </p:nvSpPr>
        <p:spPr/>
        <p:txBody>
          <a:bodyPr/>
          <a:lstStyle/>
          <a:p>
            <a:r>
              <a:rPr lang="en-US" dirty="0" smtClean="0"/>
              <a:t>12/12/019</a:t>
            </a:r>
            <a:endParaRPr lang="en-US" dirty="0"/>
          </a:p>
        </p:txBody>
      </p:sp>
      <p:sp>
        <p:nvSpPr>
          <p:cNvPr id="6" name="Slide Number Placeholder 5"/>
          <p:cNvSpPr>
            <a:spLocks noGrp="1"/>
          </p:cNvSpPr>
          <p:nvPr>
            <p:ph type="sldNum" sz="quarter" idx="12"/>
          </p:nvPr>
        </p:nvSpPr>
        <p:spPr/>
        <p:txBody>
          <a:bodyPr/>
          <a:lstStyle/>
          <a:p>
            <a:fld id="{19D45C30-91B6-4D37-B3EC-98C0C4E45E7F}" type="slidenum">
              <a:rPr lang="en-US" smtClean="0"/>
              <a:t>5</a:t>
            </a:fld>
            <a:endParaRPr lang="en-US" dirty="0"/>
          </a:p>
        </p:txBody>
      </p:sp>
      <p:sp>
        <p:nvSpPr>
          <p:cNvPr id="7" name="Footer Placeholder 8">
            <a:extLst>
              <a:ext uri="{FF2B5EF4-FFF2-40B4-BE49-F238E27FC236}">
                <a16:creationId xmlns="" xmlns:a16="http://schemas.microsoft.com/office/drawing/2014/main" id="{3FE222C1-943D-4F95-B96D-6955A0A35089}"/>
              </a:ext>
            </a:extLst>
          </p:cNvPr>
          <p:cNvSpPr txBox="1">
            <a:spLocks/>
          </p:cNvSpPr>
          <p:nvPr/>
        </p:nvSpPr>
        <p:spPr>
          <a:xfrm>
            <a:off x="2165405" y="6339874"/>
            <a:ext cx="786119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Cambria" panose="02040503050406030204" pitchFamily="18" charset="0"/>
                <a:ea typeface="Cambria"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Perceived risks and risks mitigation practices: qualitative study in informal waste workers- </a:t>
            </a:r>
            <a:r>
              <a:rPr lang="en-US" dirty="0" err="1" smtClean="0"/>
              <a:t>Sujata</a:t>
            </a:r>
            <a:r>
              <a:rPr lang="en-US" dirty="0" smtClean="0"/>
              <a:t> </a:t>
            </a:r>
            <a:r>
              <a:rPr lang="en-US" dirty="0" err="1" smtClean="0"/>
              <a:t>Sapkota</a:t>
            </a:r>
            <a:r>
              <a:rPr lang="en-US" dirty="0" smtClean="0"/>
              <a:t> </a:t>
            </a:r>
            <a:endParaRPr lang="en-US" dirty="0"/>
          </a:p>
        </p:txBody>
      </p:sp>
      <p:sp>
        <p:nvSpPr>
          <p:cNvPr id="8" name="Content Placeholder 2"/>
          <p:cNvSpPr txBox="1">
            <a:spLocks/>
          </p:cNvSpPr>
          <p:nvPr/>
        </p:nvSpPr>
        <p:spPr>
          <a:xfrm>
            <a:off x="1234440" y="3023287"/>
            <a:ext cx="10021824" cy="307576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ltLang="en-US" dirty="0" smtClean="0">
                <a:latin typeface="+mj-lt"/>
                <a:ea typeface="ＭＳ Ｐゴシック" panose="020B0600070205080204" pitchFamily="34" charset="-128"/>
              </a:rPr>
              <a:t>Lack of epidemiological data on IWWs</a:t>
            </a:r>
          </a:p>
          <a:p>
            <a:pPr lvl="1"/>
            <a:r>
              <a:rPr lang="en-US" altLang="en-US" dirty="0" smtClean="0">
                <a:latin typeface="+mj-lt"/>
                <a:ea typeface="ＭＳ Ｐゴシック" panose="020B0600070205080204" pitchFamily="34" charset="-128"/>
              </a:rPr>
              <a:t>Facing significant occupational &amp; health risks </a:t>
            </a:r>
          </a:p>
          <a:p>
            <a:pPr lvl="1"/>
            <a:r>
              <a:rPr lang="en-US" altLang="en-US" dirty="0" smtClean="0">
                <a:latin typeface="+mj-lt"/>
                <a:ea typeface="ＭＳ Ｐゴシック" panose="020B0600070205080204" pitchFamily="34" charset="-128"/>
              </a:rPr>
              <a:t>Dependent on insufficient earnings &amp; low socio-economic status </a:t>
            </a:r>
          </a:p>
          <a:p>
            <a:pPr lvl="1"/>
            <a:r>
              <a:rPr lang="en-US" altLang="en-US" dirty="0" smtClean="0">
                <a:latin typeface="+mj-lt"/>
                <a:ea typeface="ＭＳ Ｐゴシック" panose="020B0600070205080204" pitchFamily="34" charset="-128"/>
              </a:rPr>
              <a:t>Involved in risky behaviors/exposure</a:t>
            </a:r>
          </a:p>
          <a:p>
            <a:pPr lvl="2"/>
            <a:r>
              <a:rPr lang="en-US" altLang="en-US" dirty="0" smtClean="0">
                <a:latin typeface="+mj-lt"/>
                <a:ea typeface="ＭＳ Ｐゴシック" panose="020B0600070205080204" pitchFamily="34" charset="-128"/>
              </a:rPr>
              <a:t>PHASE Nepal/ The University of Sheffield/ </a:t>
            </a:r>
            <a:r>
              <a:rPr lang="en-US" dirty="0"/>
              <a:t>Medicines d</a:t>
            </a:r>
            <a:r>
              <a:rPr lang="en-US" dirty="0" smtClean="0"/>
              <a:t>u </a:t>
            </a:r>
            <a:r>
              <a:rPr lang="en-US" dirty="0"/>
              <a:t>Monde</a:t>
            </a:r>
            <a:endParaRPr lang="en-US" altLang="en-US" dirty="0" smtClean="0">
              <a:latin typeface="+mj-lt"/>
              <a:ea typeface="ＭＳ Ｐゴシック" panose="020B0600070205080204" pitchFamily="34" charset="-128"/>
            </a:endParaRPr>
          </a:p>
          <a:p>
            <a:pPr marL="1828800" lvl="4" indent="0">
              <a:buNone/>
            </a:pPr>
            <a:endParaRPr lang="en-US" dirty="0" smtClean="0"/>
          </a:p>
          <a:p>
            <a:r>
              <a:rPr lang="en-US" u="sng" dirty="0" smtClean="0"/>
              <a:t>Mixed-Method</a:t>
            </a:r>
            <a:r>
              <a:rPr lang="en-US" dirty="0" smtClean="0"/>
              <a:t>:  Quantitative, followed by, Qualitative research </a:t>
            </a:r>
          </a:p>
          <a:p>
            <a:pPr marL="457200" lvl="1" indent="0">
              <a:buFont typeface="Arial" panose="020B0604020202020204" pitchFamily="34" charset="0"/>
              <a:buNone/>
            </a:pPr>
            <a:r>
              <a:rPr lang="en-US" dirty="0" smtClean="0"/>
              <a:t>  </a:t>
            </a:r>
          </a:p>
          <a:p>
            <a:r>
              <a:rPr lang="en-US" u="sng" dirty="0" smtClean="0"/>
              <a:t>Ethical Approval</a:t>
            </a:r>
            <a:r>
              <a:rPr lang="en-US" dirty="0" smtClean="0"/>
              <a:t>:  Nepal Health Research Council (Reg. No. 388/217) </a:t>
            </a:r>
            <a:r>
              <a:rPr lang="en-US" dirty="0" smtClean="0">
                <a:latin typeface="Arial" panose="020B0604020202020204" pitchFamily="34" charset="0"/>
                <a:ea typeface="ＭＳ Ｐゴシック" panose="020B0600070205080204" pitchFamily="34" charset="-128"/>
                <a:cs typeface="Arial" panose="020B0604020202020204" pitchFamily="34" charset="0"/>
              </a:rPr>
              <a:t>   </a:t>
            </a:r>
          </a:p>
          <a:p>
            <a:endParaRPr lang="en-US" dirty="0"/>
          </a:p>
        </p:txBody>
      </p:sp>
    </p:spTree>
    <p:extLst>
      <p:ext uri="{BB962C8B-B14F-4D97-AF65-F5344CB8AC3E}">
        <p14:creationId xmlns:p14="http://schemas.microsoft.com/office/powerpoint/2010/main" val="2184414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3583" y="-29021"/>
            <a:ext cx="10330939" cy="1325563"/>
          </a:xfrm>
        </p:spPr>
        <p:txBody>
          <a:bodyPr>
            <a:normAutofit/>
          </a:bodyPr>
          <a:lstStyle/>
          <a:p>
            <a:r>
              <a:rPr lang="en-US" sz="4000" b="1" dirty="0" smtClean="0"/>
              <a:t>Quantitative Research </a:t>
            </a:r>
            <a:endParaRPr lang="en-US" sz="4000" b="1" dirty="0"/>
          </a:p>
        </p:txBody>
      </p:sp>
      <p:sp>
        <p:nvSpPr>
          <p:cNvPr id="3" name="Content Placeholder 2"/>
          <p:cNvSpPr>
            <a:spLocks noGrp="1"/>
          </p:cNvSpPr>
          <p:nvPr>
            <p:ph idx="1"/>
          </p:nvPr>
        </p:nvSpPr>
        <p:spPr>
          <a:xfrm>
            <a:off x="838200" y="1296542"/>
            <a:ext cx="10922876" cy="5059807"/>
          </a:xfrm>
        </p:spPr>
        <p:txBody>
          <a:bodyPr>
            <a:normAutofit fontScale="85000" lnSpcReduction="20000"/>
          </a:bodyPr>
          <a:lstStyle/>
          <a:p>
            <a:r>
              <a:rPr lang="en-US" b="1" u="sng" dirty="0" smtClean="0"/>
              <a:t>Cross-sectional survey</a:t>
            </a:r>
          </a:p>
          <a:p>
            <a:pPr lvl="2"/>
            <a:endParaRPr lang="en-US" b="1" u="sng" dirty="0" smtClean="0"/>
          </a:p>
          <a:p>
            <a:pPr lvl="1"/>
            <a:r>
              <a:rPr lang="en-US" b="1" dirty="0" smtClean="0"/>
              <a:t>1278 Informal Waste Workers </a:t>
            </a:r>
            <a:r>
              <a:rPr lang="en-US" dirty="0" smtClean="0"/>
              <a:t>(IWWs) were interviewed  [mid-November 2017 to mid-December 2017]</a:t>
            </a:r>
          </a:p>
          <a:p>
            <a:pPr lvl="6"/>
            <a:endParaRPr lang="en-US" dirty="0">
              <a:latin typeface="Arial" panose="020B0604020202020204" pitchFamily="34" charset="0"/>
              <a:ea typeface="ＭＳ Ｐゴシック" panose="020B0600070205080204" pitchFamily="34" charset="-128"/>
              <a:cs typeface="Arial" panose="020B0604020202020204" pitchFamily="34" charset="0"/>
            </a:endParaRPr>
          </a:p>
          <a:p>
            <a:r>
              <a:rPr lang="en-US" b="1" dirty="0" smtClean="0"/>
              <a:t>Site</a:t>
            </a:r>
            <a:r>
              <a:rPr lang="en-US" dirty="0" smtClean="0"/>
              <a:t>:  </a:t>
            </a:r>
          </a:p>
          <a:p>
            <a:pPr lvl="1"/>
            <a:r>
              <a:rPr lang="en-US" b="1" i="1" dirty="0" err="1" smtClean="0"/>
              <a:t>Shantinagar</a:t>
            </a:r>
            <a:r>
              <a:rPr lang="en-US" dirty="0" smtClean="0"/>
              <a:t> and </a:t>
            </a:r>
            <a:r>
              <a:rPr lang="en-US" b="1" i="1" dirty="0" err="1" smtClean="0"/>
              <a:t>Teku</a:t>
            </a:r>
            <a:r>
              <a:rPr lang="en-US" dirty="0" smtClean="0"/>
              <a:t> in Kathmandu Valley &amp;  </a:t>
            </a:r>
            <a:r>
              <a:rPr lang="en-US" b="1" i="1" dirty="0" err="1" smtClean="0"/>
              <a:t>Sisdole</a:t>
            </a:r>
            <a:r>
              <a:rPr lang="en-US" dirty="0" smtClean="0"/>
              <a:t> in </a:t>
            </a:r>
            <a:r>
              <a:rPr lang="en-US" dirty="0" err="1" smtClean="0"/>
              <a:t>Nuwakot</a:t>
            </a:r>
            <a:r>
              <a:rPr lang="en-US" dirty="0" smtClean="0"/>
              <a:t> </a:t>
            </a:r>
          </a:p>
          <a:p>
            <a:pPr lvl="8"/>
            <a:endParaRPr lang="en-US" dirty="0"/>
          </a:p>
          <a:p>
            <a:r>
              <a:rPr lang="en-US" b="1" u="sng" dirty="0" smtClean="0"/>
              <a:t>A range of issue were studied</a:t>
            </a:r>
            <a:r>
              <a:rPr lang="en-US" b="1" dirty="0" smtClean="0"/>
              <a:t>: </a:t>
            </a:r>
          </a:p>
          <a:p>
            <a:pPr lvl="5"/>
            <a:endParaRPr lang="en-US" sz="1600" dirty="0" smtClean="0"/>
          </a:p>
          <a:p>
            <a:pPr lvl="1"/>
            <a:r>
              <a:rPr lang="en-US" sz="2200" dirty="0" smtClean="0"/>
              <a:t>General Health</a:t>
            </a:r>
          </a:p>
          <a:p>
            <a:pPr lvl="1"/>
            <a:r>
              <a:rPr lang="en-US" sz="2200" dirty="0" smtClean="0"/>
              <a:t>Tobacco, drugs and alcohol</a:t>
            </a:r>
          </a:p>
          <a:p>
            <a:pPr lvl="1"/>
            <a:r>
              <a:rPr lang="en-US" sz="2200" dirty="0" smtClean="0"/>
              <a:t>Healthcare access and utilization </a:t>
            </a:r>
          </a:p>
          <a:p>
            <a:pPr lvl="1"/>
            <a:r>
              <a:rPr lang="en-US" sz="2200" dirty="0" smtClean="0"/>
              <a:t>Heart-mind problems/ depressive level</a:t>
            </a:r>
          </a:p>
          <a:p>
            <a:pPr lvl="1"/>
            <a:r>
              <a:rPr lang="en-US" sz="2200" dirty="0" smtClean="0"/>
              <a:t>Sexual &amp; Reproductive Health</a:t>
            </a:r>
          </a:p>
          <a:p>
            <a:pPr lvl="1"/>
            <a:r>
              <a:rPr lang="en-US" sz="2200" dirty="0" smtClean="0"/>
              <a:t>Disability </a:t>
            </a:r>
          </a:p>
          <a:p>
            <a:pPr lvl="1"/>
            <a:r>
              <a:rPr lang="en-US" sz="2200" dirty="0" smtClean="0"/>
              <a:t>Social Security</a:t>
            </a:r>
          </a:p>
          <a:p>
            <a:pPr lvl="1"/>
            <a:r>
              <a:rPr lang="en-US" sz="2200" dirty="0" smtClean="0"/>
              <a:t>Employment and Financial Situation</a:t>
            </a:r>
          </a:p>
          <a:p>
            <a:pPr lvl="1"/>
            <a:endParaRPr lang="en-US" dirty="0"/>
          </a:p>
        </p:txBody>
      </p:sp>
      <p:sp>
        <p:nvSpPr>
          <p:cNvPr id="4" name="Date Placeholder 3"/>
          <p:cNvSpPr>
            <a:spLocks noGrp="1"/>
          </p:cNvSpPr>
          <p:nvPr>
            <p:ph type="dt" sz="half" idx="10"/>
          </p:nvPr>
        </p:nvSpPr>
        <p:spPr/>
        <p:txBody>
          <a:bodyPr/>
          <a:lstStyle/>
          <a:p>
            <a:r>
              <a:rPr lang="en-US" dirty="0" smtClean="0"/>
              <a:t>12/12/2019</a:t>
            </a:r>
            <a:endParaRPr lang="en-US" dirty="0"/>
          </a:p>
        </p:txBody>
      </p:sp>
      <p:sp>
        <p:nvSpPr>
          <p:cNvPr id="7" name="Footer Placeholder 8">
            <a:extLst>
              <a:ext uri="{FF2B5EF4-FFF2-40B4-BE49-F238E27FC236}">
                <a16:creationId xmlns="" xmlns:a16="http://schemas.microsoft.com/office/drawing/2014/main" id="{3FE222C1-943D-4F95-B96D-6955A0A35089}"/>
              </a:ext>
            </a:extLst>
          </p:cNvPr>
          <p:cNvSpPr>
            <a:spLocks noGrp="1"/>
          </p:cNvSpPr>
          <p:nvPr>
            <p:ph type="ftr" sz="quarter" idx="11"/>
          </p:nvPr>
        </p:nvSpPr>
        <p:spPr>
          <a:xfrm>
            <a:off x="2165405" y="6420358"/>
            <a:ext cx="7861190" cy="365125"/>
          </a:xfrm>
        </p:spPr>
        <p:txBody>
          <a:bodyPr/>
          <a:lstStyle/>
          <a:p>
            <a:r>
              <a:rPr lang="en-US" dirty="0" smtClean="0"/>
              <a:t>Perceived risks and risks mitigation practices: qualitative study in </a:t>
            </a:r>
            <a:r>
              <a:rPr lang="en-US" dirty="0"/>
              <a:t>i</a:t>
            </a:r>
            <a:r>
              <a:rPr lang="en-US" dirty="0" smtClean="0"/>
              <a:t>nformal </a:t>
            </a:r>
            <a:r>
              <a:rPr lang="en-US" dirty="0"/>
              <a:t>w</a:t>
            </a:r>
            <a:r>
              <a:rPr lang="en-US" dirty="0" smtClean="0"/>
              <a:t>aste </a:t>
            </a:r>
            <a:r>
              <a:rPr lang="en-US" dirty="0"/>
              <a:t>w</a:t>
            </a:r>
            <a:r>
              <a:rPr lang="en-US" dirty="0" smtClean="0"/>
              <a:t>orkers- </a:t>
            </a:r>
            <a:r>
              <a:rPr lang="en-US" dirty="0" err="1" smtClean="0"/>
              <a:t>Sujata</a:t>
            </a:r>
            <a:r>
              <a:rPr lang="en-US" dirty="0" smtClean="0"/>
              <a:t> </a:t>
            </a:r>
            <a:r>
              <a:rPr lang="en-US" dirty="0" err="1" smtClean="0"/>
              <a:t>Sapkota</a:t>
            </a:r>
            <a:r>
              <a:rPr lang="en-US" dirty="0" smtClean="0"/>
              <a:t> </a:t>
            </a:r>
            <a:endParaRPr lang="en-US" dirty="0"/>
          </a:p>
        </p:txBody>
      </p:sp>
      <p:sp>
        <p:nvSpPr>
          <p:cNvPr id="6" name="Slide Number Placeholder 5"/>
          <p:cNvSpPr>
            <a:spLocks noGrp="1"/>
          </p:cNvSpPr>
          <p:nvPr>
            <p:ph type="sldNum" sz="quarter" idx="12"/>
          </p:nvPr>
        </p:nvSpPr>
        <p:spPr/>
        <p:txBody>
          <a:bodyPr/>
          <a:lstStyle/>
          <a:p>
            <a:fld id="{19D45C30-91B6-4D37-B3EC-98C0C4E45E7F}" type="slidenum">
              <a:rPr lang="en-US" smtClean="0"/>
              <a:t>6</a:t>
            </a:fld>
            <a:endParaRPr lang="en-US" dirty="0"/>
          </a:p>
        </p:txBody>
      </p:sp>
      <p:sp>
        <p:nvSpPr>
          <p:cNvPr id="11" name="Title 1"/>
          <p:cNvSpPr txBox="1">
            <a:spLocks/>
          </p:cNvSpPr>
          <p:nvPr/>
        </p:nvSpPr>
        <p:spPr>
          <a:xfrm>
            <a:off x="6803136" y="3849624"/>
            <a:ext cx="3904488" cy="23042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Arial" panose="020B0604020202020204" pitchFamily="34" charset="0"/>
              <a:buChar char="•"/>
            </a:pPr>
            <a:r>
              <a:rPr lang="en-US" sz="2000" dirty="0" smtClean="0"/>
              <a:t>Knowledge of health risks related to waste-work</a:t>
            </a:r>
          </a:p>
          <a:p>
            <a:pPr marL="571500" indent="-571500">
              <a:buFont typeface="Arial" panose="020B0604020202020204" pitchFamily="34" charset="0"/>
              <a:buChar char="•"/>
            </a:pPr>
            <a:r>
              <a:rPr lang="en-US" sz="2000" dirty="0" smtClean="0"/>
              <a:t>Personal protection </a:t>
            </a:r>
          </a:p>
          <a:p>
            <a:pPr marL="571500" indent="-571500">
              <a:buFont typeface="Arial" panose="020B0604020202020204" pitchFamily="34" charset="0"/>
              <a:buChar char="•"/>
            </a:pPr>
            <a:r>
              <a:rPr lang="en-US" sz="2000" dirty="0" smtClean="0"/>
              <a:t>Analysis of PPE Use</a:t>
            </a:r>
          </a:p>
          <a:p>
            <a:pPr marL="571500" indent="-571500">
              <a:buFont typeface="Arial" panose="020B0604020202020204" pitchFamily="34" charset="0"/>
              <a:buChar char="•"/>
            </a:pPr>
            <a:r>
              <a:rPr lang="en-US" sz="2000" dirty="0" smtClean="0"/>
              <a:t>Analysis of Risk perceptions </a:t>
            </a:r>
          </a:p>
          <a:p>
            <a:r>
              <a:rPr lang="en-US" dirty="0" smtClean="0"/>
              <a:t> </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84" y="0"/>
            <a:ext cx="11914632" cy="449033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684" y="2905278"/>
            <a:ext cx="11714988" cy="3927347"/>
          </a:xfrm>
          <a:prstGeom prst="rect">
            <a:avLst/>
          </a:prstGeom>
        </p:spPr>
      </p:pic>
    </p:spTree>
    <p:extLst>
      <p:ext uri="{BB962C8B-B14F-4D97-AF65-F5344CB8AC3E}">
        <p14:creationId xmlns:p14="http://schemas.microsoft.com/office/powerpoint/2010/main" val="1810565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4486" y="-5580"/>
            <a:ext cx="9803028" cy="1180769"/>
          </a:xfrm>
        </p:spPr>
        <p:txBody>
          <a:bodyPr/>
          <a:lstStyle/>
          <a:p>
            <a:r>
              <a:rPr lang="en-US" b="1" u="sng" dirty="0" smtClean="0"/>
              <a:t>Qualitative Research</a:t>
            </a:r>
            <a:endParaRPr lang="en-US" b="1" u="sng" dirty="0"/>
          </a:p>
        </p:txBody>
      </p:sp>
      <p:sp>
        <p:nvSpPr>
          <p:cNvPr id="3" name="Content Placeholder 2"/>
          <p:cNvSpPr>
            <a:spLocks noGrp="1"/>
          </p:cNvSpPr>
          <p:nvPr>
            <p:ph idx="1"/>
          </p:nvPr>
        </p:nvSpPr>
        <p:spPr>
          <a:xfrm>
            <a:off x="1194486" y="1095628"/>
            <a:ext cx="10272584" cy="4858909"/>
          </a:xfrm>
        </p:spPr>
        <p:txBody>
          <a:bodyPr>
            <a:normAutofit fontScale="85000" lnSpcReduction="20000"/>
          </a:bodyPr>
          <a:lstStyle/>
          <a:p>
            <a:pPr marL="0" indent="0">
              <a:buNone/>
            </a:pPr>
            <a:r>
              <a:rPr lang="en-US" b="1" dirty="0" smtClean="0"/>
              <a:t>AIM</a:t>
            </a:r>
            <a:r>
              <a:rPr lang="en-US" dirty="0" smtClean="0"/>
              <a:t>:</a:t>
            </a:r>
          </a:p>
          <a:p>
            <a:pPr marL="0" indent="0">
              <a:buNone/>
            </a:pPr>
            <a:endParaRPr lang="en-US" sz="400" dirty="0" smtClean="0"/>
          </a:p>
          <a:p>
            <a:pPr lvl="1"/>
            <a:r>
              <a:rPr lang="en-US" dirty="0" smtClean="0"/>
              <a:t>To explore the perceptions of risks and risks mitigation strategies in waste workers in Nepal</a:t>
            </a:r>
          </a:p>
          <a:p>
            <a:pPr lvl="6"/>
            <a:endParaRPr lang="en-US" dirty="0"/>
          </a:p>
          <a:p>
            <a:pPr marL="0" indent="0">
              <a:buNone/>
            </a:pPr>
            <a:r>
              <a:rPr lang="en-US" b="1" dirty="0" smtClean="0"/>
              <a:t>OBJECTIVES</a:t>
            </a:r>
            <a:r>
              <a:rPr lang="en-US" dirty="0" smtClean="0"/>
              <a:t>:</a:t>
            </a:r>
          </a:p>
          <a:p>
            <a:pPr marL="0" indent="0">
              <a:buNone/>
            </a:pPr>
            <a:endParaRPr lang="en-US" sz="600" dirty="0" smtClean="0"/>
          </a:p>
          <a:p>
            <a:pPr marL="457200" lvl="1" indent="0">
              <a:buNone/>
            </a:pPr>
            <a:r>
              <a:rPr lang="en-US" u="sng" dirty="0" smtClean="0"/>
              <a:t>To explore </a:t>
            </a:r>
          </a:p>
          <a:p>
            <a:pPr lvl="2"/>
            <a:r>
              <a:rPr lang="en-US" dirty="0" smtClean="0"/>
              <a:t>waste-workers’ understandings and attitudes of their occupational health risks</a:t>
            </a:r>
          </a:p>
          <a:p>
            <a:pPr lvl="8"/>
            <a:endParaRPr lang="en-US" sz="1000" dirty="0" smtClean="0"/>
          </a:p>
          <a:p>
            <a:pPr lvl="2"/>
            <a:r>
              <a:rPr lang="en-US" dirty="0" smtClean="0"/>
              <a:t>what factors influence waste workers’ behaviors towards using personal protective equipment in their work</a:t>
            </a:r>
          </a:p>
          <a:p>
            <a:pPr lvl="7"/>
            <a:endParaRPr lang="en-US" sz="900" dirty="0" smtClean="0"/>
          </a:p>
          <a:p>
            <a:pPr lvl="2"/>
            <a:r>
              <a:rPr lang="en-US" dirty="0" smtClean="0"/>
              <a:t>what factors would lead to change in in behavior in relation to protecting themselves from health risks in their work</a:t>
            </a:r>
          </a:p>
          <a:p>
            <a:pPr lvl="6"/>
            <a:endParaRPr lang="en-US" sz="1000" dirty="0" smtClean="0"/>
          </a:p>
          <a:p>
            <a:pPr lvl="2"/>
            <a:r>
              <a:rPr lang="en-US" dirty="0" smtClean="0"/>
              <a:t>IWWs’ alcohol and tobacco consumption practices</a:t>
            </a:r>
          </a:p>
          <a:p>
            <a:pPr lvl="7"/>
            <a:endParaRPr lang="en-US" sz="1100" dirty="0" smtClean="0"/>
          </a:p>
          <a:p>
            <a:pPr lvl="2"/>
            <a:r>
              <a:rPr lang="en-US" dirty="0" smtClean="0"/>
              <a:t>waste workers’ health seeking behavior and their perceptions of attitudes of healthcare providers towards IWWs   </a:t>
            </a:r>
          </a:p>
          <a:p>
            <a:pPr lvl="1"/>
            <a:endParaRPr lang="en-US" dirty="0" smtClean="0"/>
          </a:p>
          <a:p>
            <a:endParaRPr lang="en-US" dirty="0" smtClean="0"/>
          </a:p>
          <a:p>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r>
              <a:rPr lang="en-US" dirty="0" smtClean="0"/>
              <a:t>12/12/019</a:t>
            </a:r>
            <a:endParaRPr lang="en-US" dirty="0"/>
          </a:p>
        </p:txBody>
      </p:sp>
      <p:sp>
        <p:nvSpPr>
          <p:cNvPr id="6" name="Slide Number Placeholder 5"/>
          <p:cNvSpPr>
            <a:spLocks noGrp="1"/>
          </p:cNvSpPr>
          <p:nvPr>
            <p:ph type="sldNum" sz="quarter" idx="12"/>
          </p:nvPr>
        </p:nvSpPr>
        <p:spPr/>
        <p:txBody>
          <a:bodyPr/>
          <a:lstStyle/>
          <a:p>
            <a:fld id="{19D45C30-91B6-4D37-B3EC-98C0C4E45E7F}" type="slidenum">
              <a:rPr lang="en-US" smtClean="0"/>
              <a:t>7</a:t>
            </a:fld>
            <a:endParaRPr lang="en-US" dirty="0"/>
          </a:p>
        </p:txBody>
      </p:sp>
      <p:sp>
        <p:nvSpPr>
          <p:cNvPr id="7" name="Footer Placeholder 8">
            <a:extLst>
              <a:ext uri="{FF2B5EF4-FFF2-40B4-BE49-F238E27FC236}">
                <a16:creationId xmlns="" xmlns:a16="http://schemas.microsoft.com/office/drawing/2014/main" id="{3FE222C1-943D-4F95-B96D-6955A0A35089}"/>
              </a:ext>
            </a:extLst>
          </p:cNvPr>
          <p:cNvSpPr txBox="1">
            <a:spLocks/>
          </p:cNvSpPr>
          <p:nvPr/>
        </p:nvSpPr>
        <p:spPr>
          <a:xfrm>
            <a:off x="2295276" y="6352687"/>
            <a:ext cx="786119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Cambria" panose="02040503050406030204" pitchFamily="18" charset="0"/>
                <a:ea typeface="Cambria"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Perceived risks and risks mitigation practices: qualitative study in informal waste workers- </a:t>
            </a:r>
            <a:r>
              <a:rPr lang="en-US" dirty="0" err="1" smtClean="0"/>
              <a:t>Sujata</a:t>
            </a:r>
            <a:r>
              <a:rPr lang="en-US" dirty="0" smtClean="0"/>
              <a:t>/PHASE Nepal</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8081" y="5707211"/>
            <a:ext cx="1196512" cy="64547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1020" y="5705334"/>
            <a:ext cx="2090414" cy="60370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7861" y="5674351"/>
            <a:ext cx="848951" cy="645477"/>
          </a:xfrm>
          <a:prstGeom prst="rect">
            <a:avLst/>
          </a:prstGeom>
        </p:spPr>
      </p:pic>
    </p:spTree>
    <p:extLst>
      <p:ext uri="{BB962C8B-B14F-4D97-AF65-F5344CB8AC3E}">
        <p14:creationId xmlns:p14="http://schemas.microsoft.com/office/powerpoint/2010/main" val="1469499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150" y="-79719"/>
            <a:ext cx="10515600" cy="1325563"/>
          </a:xfrm>
        </p:spPr>
        <p:txBody>
          <a:bodyPr/>
          <a:lstStyle/>
          <a:p>
            <a:r>
              <a:rPr lang="en-US" b="1" u="sng" dirty="0" smtClean="0"/>
              <a:t>Methods</a:t>
            </a:r>
            <a:endParaRPr lang="en-US" b="1" u="sng" dirty="0"/>
          </a:p>
        </p:txBody>
      </p:sp>
      <p:sp>
        <p:nvSpPr>
          <p:cNvPr id="3" name="Content Placeholder 2"/>
          <p:cNvSpPr>
            <a:spLocks noGrp="1"/>
          </p:cNvSpPr>
          <p:nvPr>
            <p:ph idx="1"/>
          </p:nvPr>
        </p:nvSpPr>
        <p:spPr>
          <a:xfrm>
            <a:off x="838200" y="1213948"/>
            <a:ext cx="10515600" cy="5057611"/>
          </a:xfrm>
        </p:spPr>
        <p:txBody>
          <a:bodyPr>
            <a:normAutofit lnSpcReduction="10000"/>
          </a:bodyPr>
          <a:lstStyle/>
          <a:p>
            <a:r>
              <a:rPr lang="en-US" u="sng" dirty="0"/>
              <a:t>Sites// Participant </a:t>
            </a:r>
            <a:r>
              <a:rPr lang="en-US" u="sng" dirty="0" smtClean="0"/>
              <a:t>Selection</a:t>
            </a:r>
            <a:r>
              <a:rPr lang="en-US" dirty="0" smtClean="0"/>
              <a:t> </a:t>
            </a:r>
            <a:endParaRPr lang="en-US" dirty="0"/>
          </a:p>
          <a:p>
            <a:pPr lvl="1"/>
            <a:r>
              <a:rPr lang="en-US" dirty="0" err="1"/>
              <a:t>Shantinagar</a:t>
            </a:r>
            <a:r>
              <a:rPr lang="en-US" dirty="0"/>
              <a:t>, </a:t>
            </a:r>
            <a:r>
              <a:rPr lang="en-US" dirty="0" err="1"/>
              <a:t>Teku</a:t>
            </a:r>
            <a:r>
              <a:rPr lang="en-US" dirty="0"/>
              <a:t> and </a:t>
            </a:r>
            <a:r>
              <a:rPr lang="en-US" dirty="0" err="1"/>
              <a:t>Sisdole</a:t>
            </a:r>
            <a:r>
              <a:rPr lang="en-US" dirty="0"/>
              <a:t>// Convenience/ Snow-ball  </a:t>
            </a:r>
            <a:endParaRPr lang="en-US" dirty="0" smtClean="0"/>
          </a:p>
          <a:p>
            <a:pPr lvl="4"/>
            <a:endParaRPr lang="en-US" dirty="0"/>
          </a:p>
          <a:p>
            <a:r>
              <a:rPr lang="en-US" u="sng" dirty="0" smtClean="0"/>
              <a:t>Data collection</a:t>
            </a:r>
          </a:p>
          <a:p>
            <a:pPr lvl="1"/>
            <a:r>
              <a:rPr lang="en-US" dirty="0" smtClean="0"/>
              <a:t>Face to face In-depth Interviews: </a:t>
            </a:r>
          </a:p>
          <a:p>
            <a:pPr lvl="2"/>
            <a:r>
              <a:rPr lang="en-US" dirty="0" smtClean="0"/>
              <a:t>18 IWWs interviewed  (13 Male/ 5 Female)</a:t>
            </a:r>
          </a:p>
          <a:p>
            <a:pPr lvl="7"/>
            <a:endParaRPr lang="en-US" dirty="0" smtClean="0"/>
          </a:p>
          <a:p>
            <a:pPr lvl="1"/>
            <a:r>
              <a:rPr lang="en-US" dirty="0" smtClean="0"/>
              <a:t>Focused Group Discussions:</a:t>
            </a:r>
          </a:p>
          <a:p>
            <a:pPr lvl="2"/>
            <a:r>
              <a:rPr lang="en-US" dirty="0" smtClean="0"/>
              <a:t>4 FGDs (1 Nepali group: 11; 1 female-only group: 9; 2 mixed-sex groups: 15 &amp; 14)</a:t>
            </a:r>
          </a:p>
          <a:p>
            <a:endParaRPr lang="en-US" dirty="0" smtClean="0"/>
          </a:p>
          <a:p>
            <a:r>
              <a:rPr lang="en-US" u="sng" dirty="0" smtClean="0"/>
              <a:t>Data and Analysis</a:t>
            </a:r>
            <a:endParaRPr lang="en-US" dirty="0" smtClean="0"/>
          </a:p>
          <a:p>
            <a:pPr lvl="1"/>
            <a:r>
              <a:rPr lang="en-US" dirty="0" smtClean="0"/>
              <a:t>Audio-recorded, Transcribed Verbatim, Translated and Thematically analyzed</a:t>
            </a:r>
          </a:p>
          <a:p>
            <a:pPr lvl="2"/>
            <a:endParaRPr lang="en-US" dirty="0"/>
          </a:p>
          <a:p>
            <a:endParaRPr lang="en-US" dirty="0" smtClean="0"/>
          </a:p>
          <a:p>
            <a:pPr lvl="1"/>
            <a:endParaRPr lang="en-US" dirty="0"/>
          </a:p>
          <a:p>
            <a:endParaRPr lang="en-US" dirty="0" smtClean="0"/>
          </a:p>
          <a:p>
            <a:endParaRPr lang="en-US" dirty="0"/>
          </a:p>
        </p:txBody>
      </p:sp>
      <p:sp>
        <p:nvSpPr>
          <p:cNvPr id="4" name="Date Placeholder 3"/>
          <p:cNvSpPr>
            <a:spLocks noGrp="1"/>
          </p:cNvSpPr>
          <p:nvPr>
            <p:ph type="dt" sz="half" idx="10"/>
          </p:nvPr>
        </p:nvSpPr>
        <p:spPr/>
        <p:txBody>
          <a:bodyPr/>
          <a:lstStyle/>
          <a:p>
            <a:r>
              <a:rPr lang="en-US" dirty="0" smtClean="0"/>
              <a:t>12/12/019</a:t>
            </a:r>
            <a:endParaRPr lang="en-US" dirty="0"/>
          </a:p>
        </p:txBody>
      </p:sp>
      <p:sp>
        <p:nvSpPr>
          <p:cNvPr id="6" name="Slide Number Placeholder 5"/>
          <p:cNvSpPr>
            <a:spLocks noGrp="1"/>
          </p:cNvSpPr>
          <p:nvPr>
            <p:ph type="sldNum" sz="quarter" idx="12"/>
          </p:nvPr>
        </p:nvSpPr>
        <p:spPr/>
        <p:txBody>
          <a:bodyPr/>
          <a:lstStyle/>
          <a:p>
            <a:fld id="{19D45C30-91B6-4D37-B3EC-98C0C4E45E7F}" type="slidenum">
              <a:rPr lang="en-US" smtClean="0"/>
              <a:t>8</a:t>
            </a:fld>
            <a:endParaRPr lang="en-US" dirty="0"/>
          </a:p>
        </p:txBody>
      </p:sp>
      <p:sp>
        <p:nvSpPr>
          <p:cNvPr id="7" name="Footer Placeholder 8">
            <a:extLst>
              <a:ext uri="{FF2B5EF4-FFF2-40B4-BE49-F238E27FC236}">
                <a16:creationId xmlns="" xmlns:a16="http://schemas.microsoft.com/office/drawing/2014/main" id="{3FE222C1-943D-4F95-B96D-6955A0A35089}"/>
              </a:ext>
            </a:extLst>
          </p:cNvPr>
          <p:cNvSpPr txBox="1">
            <a:spLocks/>
          </p:cNvSpPr>
          <p:nvPr/>
        </p:nvSpPr>
        <p:spPr>
          <a:xfrm>
            <a:off x="2165405" y="6370294"/>
            <a:ext cx="786119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Cambria" panose="02040503050406030204" pitchFamily="18" charset="0"/>
                <a:ea typeface="Cambria"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Perceived risks and risks mitigation practices: qualitative study in informal waste workers- </a:t>
            </a:r>
            <a:r>
              <a:rPr lang="en-US" dirty="0" err="1" smtClean="0"/>
              <a:t>Sujata</a:t>
            </a:r>
            <a:r>
              <a:rPr lang="en-US" dirty="0" smtClean="0"/>
              <a:t> </a:t>
            </a:r>
            <a:r>
              <a:rPr lang="en-US" dirty="0" err="1" smtClean="0"/>
              <a:t>Sapkota</a:t>
            </a:r>
            <a:r>
              <a:rPr lang="en-US" dirty="0" smtClean="0"/>
              <a:t> </a:t>
            </a:r>
            <a:endParaRPr lang="en-US" dirty="0"/>
          </a:p>
        </p:txBody>
      </p:sp>
    </p:spTree>
    <p:extLst>
      <p:ext uri="{BB962C8B-B14F-4D97-AF65-F5344CB8AC3E}">
        <p14:creationId xmlns:p14="http://schemas.microsoft.com/office/powerpoint/2010/main" val="1612910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72" y="2889877"/>
            <a:ext cx="2522198" cy="1282444"/>
          </a:xfrm>
        </p:spPr>
        <p:txBody>
          <a:bodyPr>
            <a:normAutofit/>
          </a:bodyPr>
          <a:lstStyle/>
          <a:p>
            <a:r>
              <a:rPr lang="en-US" sz="3200" b="1" u="sng" dirty="0" smtClean="0"/>
              <a:t>Findings</a:t>
            </a:r>
            <a:r>
              <a:rPr lang="en-US" sz="3200" dirty="0" smtClean="0"/>
              <a:t>:</a:t>
            </a:r>
            <a:endParaRPr lang="en-US" sz="3200" dirty="0"/>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3892934248"/>
              </p:ext>
            </p:extLst>
          </p:nvPr>
        </p:nvGraphicFramePr>
        <p:xfrm>
          <a:off x="2002201" y="78822"/>
          <a:ext cx="8844475" cy="6567327"/>
        </p:xfrm>
        <a:graphic>
          <a:graphicData uri="http://schemas.openxmlformats.org/drawingml/2006/table">
            <a:tbl>
              <a:tblPr firstRow="1" bandRow="1">
                <a:tableStyleId>{5C22544A-7EE6-4342-B048-85BDC9FD1C3A}</a:tableStyleId>
              </a:tblPr>
              <a:tblGrid>
                <a:gridCol w="286800"/>
                <a:gridCol w="3813080"/>
                <a:gridCol w="4744595"/>
              </a:tblGrid>
              <a:tr h="371166">
                <a:tc gridSpan="2">
                  <a:txBody>
                    <a:bodyPr/>
                    <a:lstStyle/>
                    <a:p>
                      <a:r>
                        <a:rPr lang="en-US" sz="2000" dirty="0" smtClean="0"/>
                        <a:t>Themes</a:t>
                      </a:r>
                      <a:endParaRPr lang="en-US" sz="2000" dirty="0"/>
                    </a:p>
                  </a:txBody>
                  <a:tcPr/>
                </a:tc>
                <a:tc hMerge="1">
                  <a:txBody>
                    <a:bodyPr/>
                    <a:lstStyle/>
                    <a:p>
                      <a:endParaRPr lang="en-US" sz="2000" dirty="0"/>
                    </a:p>
                  </a:txBody>
                  <a:tcPr/>
                </a:tc>
                <a:tc>
                  <a:txBody>
                    <a:bodyPr/>
                    <a:lstStyle/>
                    <a:p>
                      <a:r>
                        <a:rPr lang="en-US" sz="2000" dirty="0" smtClean="0"/>
                        <a:t>Sub-themes</a:t>
                      </a:r>
                      <a:endParaRPr lang="en-US" sz="2000" dirty="0"/>
                    </a:p>
                  </a:txBody>
                  <a:tcPr/>
                </a:tc>
              </a:tr>
              <a:tr h="799435">
                <a:tc>
                  <a:txBody>
                    <a:bodyPr/>
                    <a:lstStyle/>
                    <a:p>
                      <a:r>
                        <a:rPr lang="en-US" sz="1800" b="1" dirty="0" smtClean="0"/>
                        <a:t>1</a:t>
                      </a:r>
                      <a:endParaRPr lang="en-US" sz="1800" b="1" dirty="0"/>
                    </a:p>
                  </a:txBody>
                  <a:tcPr/>
                </a:tc>
                <a:tc>
                  <a:txBody>
                    <a:bodyPr/>
                    <a:lstStyle/>
                    <a:p>
                      <a:r>
                        <a:rPr lang="en-US" sz="1800" b="1" dirty="0" smtClean="0"/>
                        <a:t>IWWs’ involvement</a:t>
                      </a:r>
                      <a:r>
                        <a:rPr lang="en-US" sz="1800" b="1" baseline="0" dirty="0" smtClean="0"/>
                        <a:t> in waste-work</a:t>
                      </a:r>
                      <a:endParaRPr lang="en-US" sz="1800" b="1" dirty="0"/>
                    </a:p>
                  </a:txBody>
                  <a:tcPr/>
                </a:tc>
                <a:tc>
                  <a:txBody>
                    <a:bodyPr/>
                    <a:lstStyle/>
                    <a:p>
                      <a:pPr marL="228600" indent="-228600">
                        <a:buAutoNum type="arabicPeriod"/>
                      </a:pPr>
                      <a:r>
                        <a:rPr lang="en-US" sz="1800" b="1" dirty="0" smtClean="0"/>
                        <a:t>Reasons</a:t>
                      </a:r>
                      <a:r>
                        <a:rPr lang="en-US" sz="1800" b="1" baseline="0" dirty="0" smtClean="0"/>
                        <a:t> for involvement in waste-work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800" b="1" dirty="0" smtClean="0"/>
                        <a:t>Nature of work performed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1" dirty="0"/>
                    </a:p>
                  </a:txBody>
                  <a:tcPr/>
                </a:tc>
              </a:tr>
              <a:tr h="770884">
                <a:tc>
                  <a:txBody>
                    <a:bodyPr/>
                    <a:lstStyle/>
                    <a:p>
                      <a:r>
                        <a:rPr lang="en-US" sz="1800" b="1" dirty="0" smtClean="0"/>
                        <a:t>2</a:t>
                      </a:r>
                      <a:endParaRPr lang="en-US" sz="1800" b="1" dirty="0"/>
                    </a:p>
                  </a:txBody>
                  <a:tcPr/>
                </a:tc>
                <a:tc>
                  <a:txBody>
                    <a:bodyPr/>
                    <a:lstStyle/>
                    <a:p>
                      <a:r>
                        <a:rPr lang="en-US" sz="1800" b="1" dirty="0" smtClean="0"/>
                        <a:t>Risks associated with waste-work: perceptions &amp; experiences</a:t>
                      </a:r>
                      <a:endParaRPr lang="en-US" sz="1800" b="1" dirty="0"/>
                    </a:p>
                  </a:txBody>
                  <a:tcPr/>
                </a:tc>
                <a:tc>
                  <a:txBody>
                    <a:bodyPr/>
                    <a:lstStyle/>
                    <a:p>
                      <a:r>
                        <a:rPr lang="en-US" sz="1800" b="1" dirty="0" smtClean="0"/>
                        <a:t>1. Discrimination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2. Health Risks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a:p>
                  </a:txBody>
                  <a:tcPr/>
                </a:tc>
              </a:tr>
              <a:tr h="1013570">
                <a:tc>
                  <a:txBody>
                    <a:bodyPr/>
                    <a:lstStyle/>
                    <a:p>
                      <a:r>
                        <a:rPr lang="en-US" sz="1800" b="1" dirty="0" smtClean="0"/>
                        <a:t>3</a:t>
                      </a:r>
                      <a:endParaRPr lang="en-US" sz="1800" b="1" dirty="0"/>
                    </a:p>
                  </a:txBody>
                  <a:tcPr/>
                </a:tc>
                <a:tc>
                  <a:txBody>
                    <a:bodyPr/>
                    <a:lstStyle/>
                    <a:p>
                      <a:r>
                        <a:rPr lang="en-US" sz="1800" b="1" dirty="0" smtClean="0"/>
                        <a:t>Risk mitigation strategies: perceptions and practices</a:t>
                      </a:r>
                      <a:endParaRPr lang="en-US" sz="1800" b="1" dirty="0"/>
                    </a:p>
                  </a:txBody>
                  <a:tcPr/>
                </a:tc>
                <a:tc>
                  <a:txBody>
                    <a:bodyPr/>
                    <a:lstStyle/>
                    <a:p>
                      <a:r>
                        <a:rPr lang="en-US" sz="1800" b="1" dirty="0" smtClean="0"/>
                        <a:t>1. Stay away/</a:t>
                      </a:r>
                      <a:r>
                        <a:rPr lang="en-US" sz="1800" b="1" baseline="0" dirty="0" smtClean="0"/>
                        <a:t> Be careful</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2. Use of</a:t>
                      </a:r>
                      <a:r>
                        <a:rPr lang="en-US" sz="1800" b="1" baseline="0" dirty="0" smtClean="0"/>
                        <a:t> protection/ PPE </a:t>
                      </a:r>
                      <a:endParaRPr lang="en-US" sz="18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3. Self-care/</a:t>
                      </a:r>
                      <a:r>
                        <a:rPr lang="en-US" sz="1800" b="1" baseline="0" dirty="0" smtClean="0"/>
                        <a:t> health-care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1" dirty="0"/>
                    </a:p>
                  </a:txBody>
                  <a:tcPr/>
                </a:tc>
              </a:tr>
              <a:tr h="11134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4</a:t>
                      </a:r>
                    </a:p>
                    <a:p>
                      <a:endParaRPr lang="en-US" sz="1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Barriers to PPE use</a:t>
                      </a:r>
                    </a:p>
                    <a:p>
                      <a:endParaRPr lang="en-US" sz="1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1. Inconvenience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2. Unaffordable</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3. Not a norm/ Habit</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4. Perceptions that PPE is not necessary</a:t>
                      </a:r>
                      <a:endParaRPr lang="en-US" sz="1800" b="1" dirty="0"/>
                    </a:p>
                  </a:txBody>
                  <a:tcPr/>
                </a:tc>
              </a:tr>
              <a:tr h="820523">
                <a:tc>
                  <a:txBody>
                    <a:bodyPr/>
                    <a:lstStyle/>
                    <a:p>
                      <a:r>
                        <a:rPr lang="en-US" sz="1800" b="1" dirty="0" smtClean="0"/>
                        <a:t>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Strategies to promote safety and reduce risks </a:t>
                      </a:r>
                    </a:p>
                  </a:txBody>
                  <a:tcPr/>
                </a:tc>
                <a:tc>
                  <a:txBody>
                    <a:bodyPr/>
                    <a:lstStyle/>
                    <a:p>
                      <a:pPr marL="228600" indent="-228600">
                        <a:buAutoNum type="arabicPeriod"/>
                      </a:pPr>
                      <a:r>
                        <a:rPr lang="en-US" sz="1800" b="1" dirty="0" smtClean="0"/>
                        <a:t>Strategies</a:t>
                      </a:r>
                      <a:r>
                        <a:rPr lang="en-US" sz="1800" b="1" baseline="0" dirty="0" smtClean="0"/>
                        <a:t> to promote the use of PPE</a:t>
                      </a:r>
                    </a:p>
                    <a:p>
                      <a:pPr marL="228600" indent="-228600">
                        <a:buAutoNum type="arabicPeriod"/>
                      </a:pPr>
                      <a:r>
                        <a:rPr lang="en-US" sz="1800" b="1" baseline="0" dirty="0" smtClean="0"/>
                        <a:t>Other strategies/ mechanisms to promote safety </a:t>
                      </a:r>
                    </a:p>
                    <a:p>
                      <a:endParaRPr lang="en-US" sz="800" b="1" dirty="0"/>
                    </a:p>
                  </a:txBody>
                  <a:tcPr/>
                </a:tc>
              </a:tr>
              <a:tr h="13025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6</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7</a:t>
                      </a:r>
                      <a:endParaRPr lang="en-US" sz="1800" b="1" dirty="0"/>
                    </a:p>
                    <a:p>
                      <a:r>
                        <a:rPr lang="en-US" sz="1800" b="1" dirty="0" smtClean="0"/>
                        <a:t>8</a:t>
                      </a:r>
                    </a:p>
                    <a:p>
                      <a:r>
                        <a:rPr lang="en-US" sz="1800" b="1" dirty="0" smtClean="0"/>
                        <a:t>9</a:t>
                      </a:r>
                      <a:endParaRPr lang="en-US" sz="1800" b="1" dirty="0"/>
                    </a:p>
                  </a:txBody>
                  <a:tcPr/>
                </a:tc>
                <a:tc>
                  <a:txBody>
                    <a:bodyPr/>
                    <a:lstStyle/>
                    <a:p>
                      <a:r>
                        <a:rPr lang="en-US" sz="1800" b="1" dirty="0" smtClean="0"/>
                        <a:t>Hygiene and sanitation practice</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Tobacco</a:t>
                      </a:r>
                      <a:r>
                        <a:rPr lang="en-US" sz="1800" b="1" baseline="0" dirty="0" smtClean="0"/>
                        <a:t> use &amp; alcohol consumption</a:t>
                      </a:r>
                      <a:endParaRPr lang="en-US" sz="1800" b="1" dirty="0" smtClean="0"/>
                    </a:p>
                    <a:p>
                      <a:r>
                        <a:rPr lang="en-US" sz="1800" b="1" dirty="0" smtClean="0"/>
                        <a:t>Mental Health</a:t>
                      </a:r>
                    </a:p>
                    <a:p>
                      <a:r>
                        <a:rPr lang="en-US" sz="1800" b="1" dirty="0" smtClean="0"/>
                        <a:t>Support System</a:t>
                      </a:r>
                      <a:endParaRPr lang="en-US" sz="1800" b="1" dirty="0"/>
                    </a:p>
                  </a:txBody>
                  <a:tcPr/>
                </a:tc>
                <a:tc>
                  <a:txBody>
                    <a:bodyPr/>
                    <a:lstStyle/>
                    <a:p>
                      <a:pPr marL="0" indent="0">
                        <a:buNone/>
                      </a:pPr>
                      <a:endParaRPr lang="en-US" sz="400" b="1" dirty="0"/>
                    </a:p>
                  </a:txBody>
                  <a:tcPr/>
                </a:tc>
              </a:tr>
            </a:tbl>
          </a:graphicData>
        </a:graphic>
      </p:graphicFrame>
      <p:sp>
        <p:nvSpPr>
          <p:cNvPr id="4" name="Date Placeholder 3"/>
          <p:cNvSpPr>
            <a:spLocks noGrp="1"/>
          </p:cNvSpPr>
          <p:nvPr>
            <p:ph type="dt" sz="half" idx="10"/>
          </p:nvPr>
        </p:nvSpPr>
        <p:spPr/>
        <p:txBody>
          <a:bodyPr/>
          <a:lstStyle/>
          <a:p>
            <a:r>
              <a:rPr lang="en-US" dirty="0" smtClean="0"/>
              <a:t>12/12/019</a:t>
            </a:r>
            <a:endParaRPr lang="en-US" dirty="0"/>
          </a:p>
        </p:txBody>
      </p:sp>
      <p:sp>
        <p:nvSpPr>
          <p:cNvPr id="6" name="Slide Number Placeholder 5"/>
          <p:cNvSpPr>
            <a:spLocks noGrp="1"/>
          </p:cNvSpPr>
          <p:nvPr>
            <p:ph type="sldNum" sz="quarter" idx="12"/>
          </p:nvPr>
        </p:nvSpPr>
        <p:spPr/>
        <p:txBody>
          <a:bodyPr/>
          <a:lstStyle/>
          <a:p>
            <a:fld id="{19D45C30-91B6-4D37-B3EC-98C0C4E45E7F}" type="slidenum">
              <a:rPr lang="en-US" smtClean="0"/>
              <a:t>9</a:t>
            </a:fld>
            <a:endParaRPr lang="en-US" dirty="0"/>
          </a:p>
        </p:txBody>
      </p:sp>
      <p:sp>
        <p:nvSpPr>
          <p:cNvPr id="16" name="Oval 15"/>
          <p:cNvSpPr/>
          <p:nvPr/>
        </p:nvSpPr>
        <p:spPr>
          <a:xfrm>
            <a:off x="838201" y="107092"/>
            <a:ext cx="10749454" cy="5148648"/>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434032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theme1.xml><?xml version="1.0" encoding="utf-8"?>
<a:theme xmlns:a="http://schemas.openxmlformats.org/drawingml/2006/main" name="1_Custom Design">
  <a:themeElements>
    <a:clrScheme name="No time to waste">
      <a:dk1>
        <a:sysClr val="windowText" lastClr="000000"/>
      </a:dk1>
      <a:lt1>
        <a:sysClr val="window" lastClr="FFFFFF"/>
      </a:lt1>
      <a:dk2>
        <a:srgbClr val="323232"/>
      </a:dk2>
      <a:lt2>
        <a:srgbClr val="E6E6E6"/>
      </a:lt2>
      <a:accent1>
        <a:srgbClr val="3AAA35"/>
      </a:accent1>
      <a:accent2>
        <a:srgbClr val="3870BF"/>
      </a:accent2>
      <a:accent3>
        <a:srgbClr val="E81C26"/>
      </a:accent3>
      <a:accent4>
        <a:srgbClr val="DCC217"/>
      </a:accent4>
      <a:accent5>
        <a:srgbClr val="907CB3"/>
      </a:accent5>
      <a:accent6>
        <a:srgbClr val="E87C8D"/>
      </a:accent6>
      <a:hlink>
        <a:srgbClr val="74CBC8"/>
      </a:hlink>
      <a:folHlink>
        <a:srgbClr val="907CB3"/>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rmAutofit/>
      </a:bodyPr>
      <a:lstStyle>
        <a:defPPr algn="l">
          <a:defRPr dirty="0" smtClean="0"/>
        </a:defPPr>
      </a:lstStyle>
    </a:txDef>
  </a:objectDefaults>
  <a:extraClrSchemeLst/>
  <a:extLst>
    <a:ext uri="{05A4C25C-085E-4340-85A3-A5531E510DB2}">
      <thm15:themeFamily xmlns:thm15="http://schemas.microsoft.com/office/thememl/2012/main" name="[Presentation#]_[Date]_[lastname]_No time to Waste.potx" id="{FDD1EB0E-6835-422D-83BA-EB193039717D}" vid="{17738AE5-D639-4341-9B56-4DE9FA83C2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[Presentation#]_[Date]_[lastname]_No time to Waste</Template>
  <TotalTime>698</TotalTime>
  <Words>2388</Words>
  <Application>Microsoft Office PowerPoint</Application>
  <PresentationFormat>Widescreen</PresentationFormat>
  <Paragraphs>299</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ＭＳ Ｐゴシック</vt:lpstr>
      <vt:lpstr>Arial</vt:lpstr>
      <vt:lpstr>Calibri</vt:lpstr>
      <vt:lpstr>Cambria</vt:lpstr>
      <vt:lpstr>Wingdings</vt:lpstr>
      <vt:lpstr>1_Custom Design</vt:lpstr>
      <vt:lpstr>   PERCEIVED RISKS &amp; RISKS MITIGATION PRACTICES: A Qualitative Study with the Informal Waste Workers in Kathmandu Valley</vt:lpstr>
      <vt:lpstr>PowerPoint Presentation</vt:lpstr>
      <vt:lpstr>Team</vt:lpstr>
      <vt:lpstr>Presentation Outline</vt:lpstr>
      <vt:lpstr>Background</vt:lpstr>
      <vt:lpstr>Quantitative Research </vt:lpstr>
      <vt:lpstr>Qualitative Research</vt:lpstr>
      <vt:lpstr>Methods</vt:lpstr>
      <vt:lpstr>Findings:</vt:lpstr>
      <vt:lpstr>IWWs’ involvement in waste-work</vt:lpstr>
      <vt:lpstr>Risks associated with waste-work</vt:lpstr>
      <vt:lpstr>PowerPoint Presentation</vt:lpstr>
      <vt:lpstr>HEALTH RISKS</vt:lpstr>
      <vt:lpstr>Risk mitigation strategies</vt:lpstr>
      <vt:lpstr>PowerPoint Presentation</vt:lpstr>
      <vt:lpstr>PowerPoint Presentation</vt:lpstr>
      <vt:lpstr>Barriers to PPE use</vt:lpstr>
      <vt:lpstr>Barriers… </vt:lpstr>
      <vt:lpstr>Strategies to promote safety and reduce risks </vt:lpstr>
      <vt:lpstr>Recommendations: </vt:lpstr>
      <vt:lpstr>Recommendations… </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Biller, Sara Christina GIZ NP</dc:creator>
  <cp:lastModifiedBy>Windows User</cp:lastModifiedBy>
  <cp:revision>70</cp:revision>
  <dcterms:created xsi:type="dcterms:W3CDTF">2019-12-04T05:43:41Z</dcterms:created>
  <dcterms:modified xsi:type="dcterms:W3CDTF">2019-12-11T05:10:32Z</dcterms:modified>
</cp:coreProperties>
</file>